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11" r:id="rId3"/>
    <p:sldId id="556" r:id="rId5"/>
    <p:sldId id="557" r:id="rId6"/>
    <p:sldId id="559" r:id="rId7"/>
    <p:sldId id="550" r:id="rId8"/>
    <p:sldId id="593" r:id="rId9"/>
    <p:sldId id="551" r:id="rId10"/>
    <p:sldId id="560" r:id="rId11"/>
    <p:sldId id="566" r:id="rId12"/>
    <p:sldId id="554" r:id="rId13"/>
    <p:sldId id="582" r:id="rId14"/>
    <p:sldId id="563" r:id="rId15"/>
    <p:sldId id="555" r:id="rId16"/>
    <p:sldId id="547" r:id="rId17"/>
    <p:sldId id="580" r:id="rId18"/>
    <p:sldId id="605" r:id="rId19"/>
    <p:sldId id="474" r:id="rId20"/>
    <p:sldId id="578" r:id="rId21"/>
  </p:sldIdLst>
  <p:sldSz cx="9144000" cy="5143500" type="screen16x9"/>
  <p:notesSz cx="10234295" cy="710374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262C"/>
    <a:srgbClr val="129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39" autoAdjust="0"/>
    <p:restoredTop sz="94660" autoAdjust="0"/>
  </p:normalViewPr>
  <p:slideViewPr>
    <p:cSldViewPr snapToGrid="0">
      <p:cViewPr>
        <p:scale>
          <a:sx n="136" d="100"/>
          <a:sy n="136" d="100"/>
        </p:scale>
        <p:origin x="618" y="414"/>
      </p:cViewPr>
      <p:guideLst>
        <p:guide orient="horz" pos="1658"/>
        <p:guide pos="30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4" Type="http://schemas.openxmlformats.org/officeDocument/2006/relationships/image" Target="../media/image51.wmf"/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2.vml.rels><?xml version="1.0" encoding="UTF-8" standalone="yes"?>
<Relationships xmlns="http://schemas.openxmlformats.org/package/2006/relationships"><Relationship Id="rId4" Type="http://schemas.openxmlformats.org/officeDocument/2006/relationships/image" Target="../media/image58.wmf"/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13.wmf"/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28.wmf"/><Relationship Id="rId8" Type="http://schemas.openxmlformats.org/officeDocument/2006/relationships/image" Target="../media/image27.wmf"/><Relationship Id="rId7" Type="http://schemas.openxmlformats.org/officeDocument/2006/relationships/image" Target="../media/image26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4" Type="http://schemas.openxmlformats.org/officeDocument/2006/relationships/image" Target="../media/image32.wmf"/><Relationship Id="rId13" Type="http://schemas.openxmlformats.org/officeDocument/2006/relationships/image" Target="../media/image17.wmf"/><Relationship Id="rId12" Type="http://schemas.openxmlformats.org/officeDocument/2006/relationships/image" Target="../media/image31.wmf"/><Relationship Id="rId11" Type="http://schemas.openxmlformats.org/officeDocument/2006/relationships/image" Target="../media/image30.wmf"/><Relationship Id="rId10" Type="http://schemas.openxmlformats.org/officeDocument/2006/relationships/image" Target="../media/image29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4" Type="http://schemas.openxmlformats.org/officeDocument/2006/relationships/image" Target="../media/image36.wmf"/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4" Type="http://schemas.openxmlformats.org/officeDocument/2006/relationships/image" Target="../media/image40.wmf"/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4" Type="http://schemas.openxmlformats.org/officeDocument/2006/relationships/image" Target="../media/image45.wmf"/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3888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797550" y="0"/>
            <a:ext cx="4433888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buFont typeface="Arial" panose="020B0604020202020204" pitchFamily="34" charset="0"/>
              <a:buNone/>
              <a:defRPr sz="1200" noProof="1">
                <a:latin typeface="+mn-lt"/>
                <a:ea typeface="+mn-ea"/>
              </a:defRPr>
            </a:lvl1pPr>
          </a:lstStyle>
          <a:p>
            <a:pPr>
              <a:defRPr/>
            </a:pPr>
            <a:fld id="{84938A24-F5FE-4505-9C65-FCFA76C66DD7}" type="datetimeFigureOut">
              <a:rPr lang="zh-CN" altLang="en-US"/>
            </a:fld>
            <a:endParaRPr lang="zh-CN" altLang="en-US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5124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2986088" y="887413"/>
            <a:ext cx="4262437" cy="2398712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备注占位符 4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1022350" y="3419475"/>
            <a:ext cx="8188325" cy="279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746875"/>
            <a:ext cx="4433888" cy="357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797550" y="6746875"/>
            <a:ext cx="4433888" cy="3571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fld id="{0783D770-67F4-41B2-B7E3-C85D92F84AD2}" type="slidenum">
              <a:rPr lang="zh-CN" altLang="en-US"/>
            </a:fld>
            <a:endParaRPr lang="zh-CN" altLang="en-US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2986088" y="887413"/>
            <a:ext cx="4262437" cy="2398712"/>
          </a:xfrm>
          <a:ln>
            <a:miter lim="800000"/>
          </a:ln>
        </p:spPr>
      </p:sp>
      <p:sp>
        <p:nvSpPr>
          <p:cNvPr id="7171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/>
          </a:p>
        </p:txBody>
      </p:sp>
      <p:sp>
        <p:nvSpPr>
          <p:cNvPr id="7172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</a:pPr>
            <a:fld id="{53A01EBD-C256-4CB0-863C-A3964F13B036}" type="slidenum">
              <a:rPr lang="zh-CN" altLang="en-US">
                <a:latin typeface="Arial" panose="020B0604020202020204" pitchFamily="34" charset="0"/>
                <a:ea typeface="黑体" panose="02010609060101010101" pitchFamily="49" charset="-122"/>
              </a:rPr>
            </a:fld>
            <a:endParaRPr lang="zh-CN" altLang="en-US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2986088" y="887413"/>
            <a:ext cx="4262437" cy="2398712"/>
          </a:xfrm>
          <a:ln>
            <a:miter lim="800000"/>
          </a:ln>
        </p:spPr>
      </p:sp>
      <p:sp>
        <p:nvSpPr>
          <p:cNvPr id="20483" name="文本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2986088" y="887413"/>
            <a:ext cx="4262437" cy="2398712"/>
          </a:xfrm>
          <a:ln>
            <a:miter lim="800000"/>
          </a:ln>
        </p:spPr>
      </p:sp>
      <p:sp>
        <p:nvSpPr>
          <p:cNvPr id="20483" name="文本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adad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316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3"/>
          <p:cNvGrpSpPr/>
          <p:nvPr/>
        </p:nvGrpSpPr>
        <p:grpSpPr bwMode="auto">
          <a:xfrm>
            <a:off x="679450" y="3877866"/>
            <a:ext cx="5873750" cy="57150"/>
            <a:chOff x="0" y="0"/>
            <a:chExt cx="8600" cy="122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3"/>
              <a:ext cx="1720" cy="119"/>
            </a:xfrm>
            <a:prstGeom prst="rect">
              <a:avLst/>
            </a:prstGeom>
            <a:solidFill>
              <a:srgbClr val="FB26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720" y="3"/>
              <a:ext cx="1720" cy="119"/>
            </a:xfrm>
            <a:prstGeom prst="rect">
              <a:avLst/>
            </a:prstGeom>
            <a:solidFill>
              <a:srgbClr val="00BA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5160" y="0"/>
              <a:ext cx="1720" cy="122"/>
            </a:xfrm>
            <a:prstGeom prst="rect">
              <a:avLst/>
            </a:prstGeom>
            <a:solidFill>
              <a:srgbClr val="921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6880" y="0"/>
              <a:ext cx="1720" cy="122"/>
            </a:xfrm>
            <a:prstGeom prst="rect">
              <a:avLst/>
            </a:prstGeom>
            <a:solidFill>
              <a:srgbClr val="F96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440" y="0"/>
              <a:ext cx="1720" cy="12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</p:grpSp>
      <p:sp>
        <p:nvSpPr>
          <p:cNvPr id="205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79450" y="3283744"/>
            <a:ext cx="5873750" cy="594122"/>
          </a:xfrm>
        </p:spPr>
        <p:txBody>
          <a:bodyPr lIns="90170" tIns="46990" rIns="90170" bIns="46990"/>
          <a:lstStyle>
            <a:lvl1pPr algn="l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noProof="0" dirty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679450" y="3935017"/>
            <a:ext cx="5873750" cy="410765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zh-CN" noProof="0"/>
              <a:t>单击此处编辑母版副标题样式</a:t>
            </a:r>
            <a:endParaRPr lang="zh-CN" noProof="0"/>
          </a:p>
        </p:txBody>
      </p:sp>
      <p:sp>
        <p:nvSpPr>
          <p:cNvPr id="11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E26E7-47C5-4D5F-890F-D23EBB714834}" type="datetimeFigureOut">
              <a:rPr lang="zh-CN" altLang="en-US"/>
            </a:fld>
            <a:endParaRPr lang="zh-CN" altLang="en-US"/>
          </a:p>
        </p:txBody>
      </p:sp>
      <p:sp>
        <p:nvSpPr>
          <p:cNvPr id="12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fld id="{CFB0A8AC-2B8B-4A55-BDE9-34D24748A57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79105" y="205979"/>
            <a:ext cx="1236245" cy="4388644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05979"/>
            <a:ext cx="6518108" cy="4388644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24E3B-628D-4C7F-B3CC-C8E2A42F8B9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fld id="{7E712CBB-D09D-4534-B807-603E2699E49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200" y="306506"/>
            <a:ext cx="7887600" cy="4357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C16A8-8496-4939-8512-5959ED5F0E4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fld id="{D0435C71-FDEA-4BAE-816F-FCCA69076D1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48784" y="205979"/>
            <a:ext cx="4143600" cy="758700"/>
          </a:xfrm>
        </p:spPr>
        <p:txBody>
          <a:bodyPr/>
          <a:lstStyle>
            <a:lvl1pPr>
              <a:defRPr sz="28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95088" y="1163575"/>
            <a:ext cx="3859200" cy="3394472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57DAE-C9C5-4B8A-8BF7-6FE96A05367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fld id="{00E28F57-F919-442E-9748-AC352927602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as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909638"/>
            <a:ext cx="2928938" cy="1098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" descr="#wm#_36_02_100_1000_a_1_38#clear#"/>
          <p:cNvSpPr txBox="1">
            <a:spLocks noChangeArrowheads="1"/>
          </p:cNvSpPr>
          <p:nvPr/>
        </p:nvSpPr>
        <p:spPr bwMode="auto">
          <a:xfrm>
            <a:off x="0" y="1927623"/>
            <a:ext cx="9150350" cy="1087040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170" tIns="46990" rIns="90170" bIns="46990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zh-CN" altLang="zh-CN" sz="3200">
              <a:solidFill>
                <a:schemeClr val="bg2"/>
              </a:solidFill>
            </a:endParaRPr>
          </a:p>
        </p:txBody>
      </p:sp>
      <p:pic>
        <p:nvPicPr>
          <p:cNvPr id="6" name="Picture 4" descr="#wm#_51_07_*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0000">
            <a:off x="6927850" y="835819"/>
            <a:ext cx="2051050" cy="2178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7200" y="1927623"/>
            <a:ext cx="7315200" cy="108704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dirty="0"/>
              <a:t>单击此处编辑母版标题样式</a:t>
            </a:r>
            <a:endParaRPr lang="zh-CN" noProof="0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5988" y="3014663"/>
            <a:ext cx="6400800" cy="782241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zh-CN" noProof="0"/>
              <a:t>单击此处编辑母版副标题样式</a:t>
            </a:r>
            <a:endParaRPr lang="zh-CN" noProof="0"/>
          </a:p>
        </p:txBody>
      </p:sp>
      <p:sp>
        <p:nvSpPr>
          <p:cNvPr id="7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5F093-6BB5-4F8D-8333-5D7589B75981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fld id="{7751EA94-4DFB-412A-81E9-3250706B04D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24850"/>
            <a:ext cx="7886700" cy="72671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200150"/>
            <a:ext cx="3867150" cy="339447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867150" cy="339447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CD5B0-7290-48E3-ADE3-BDBD7BC8317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fld id="{CD267791-3818-4C29-A400-2669F97994C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42BA7-59F8-4B85-890B-4FD8CCD1593D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fld id="{483B4C52-2B10-4C63-9B6E-A45E413B727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as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909638"/>
            <a:ext cx="2928938" cy="1098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 descr="#wm#_36_02_100_1000_a_1_38#clear#"/>
          <p:cNvSpPr txBox="1">
            <a:spLocks noChangeArrowheads="1"/>
          </p:cNvSpPr>
          <p:nvPr/>
        </p:nvSpPr>
        <p:spPr bwMode="auto">
          <a:xfrm>
            <a:off x="0" y="1927623"/>
            <a:ext cx="9150350" cy="1087040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170" tIns="46990" rIns="90170" bIns="46990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zh-CN" altLang="zh-CN" sz="3200">
              <a:solidFill>
                <a:schemeClr val="bg2"/>
              </a:solidFill>
            </a:endParaRPr>
          </a:p>
        </p:txBody>
      </p:sp>
      <p:pic>
        <p:nvPicPr>
          <p:cNvPr id="5" name="Picture 4" descr="#wm#_51_07_*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0000">
            <a:off x="6927850" y="835819"/>
            <a:ext cx="2051050" cy="2178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7200" y="1927623"/>
            <a:ext cx="7315200" cy="108704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dirty="0"/>
              <a:t>单击此处编辑母版标题样式</a:t>
            </a:r>
            <a:endParaRPr lang="zh-CN" noProof="0" dirty="0"/>
          </a:p>
        </p:txBody>
      </p:sp>
      <p:sp>
        <p:nvSpPr>
          <p:cNvPr id="6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6BD6B-DB14-419B-A37E-5802A2ED3E79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fld id="{3F5A6AB4-92D6-4F51-A97F-E8416A88CD8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pPr>
              <a:defRPr/>
            </a:pPr>
            <a:fld id="{79613956-2FD0-4A27-B972-4DBC20BF413E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F1F06EFB-979C-4FC1-A15F-7F47AEC94AF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29841" y="533400"/>
            <a:ext cx="3196800" cy="1200150"/>
          </a:xfrm>
        </p:spPr>
        <p:txBody>
          <a:bodyPr anchor="t">
            <a:noAutofit/>
          </a:bodyPr>
          <a:lstStyle>
            <a:lvl1pPr algn="l">
              <a:defRPr sz="40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10" name="图片占位符 2"/>
          <p:cNvSpPr>
            <a:spLocks noGrp="1"/>
          </p:cNvSpPr>
          <p:nvPr>
            <p:ph type="pic" idx="1"/>
          </p:nvPr>
        </p:nvSpPr>
        <p:spPr>
          <a:xfrm>
            <a:off x="4014391" y="550069"/>
            <a:ext cx="4478400" cy="40527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>
              <a:sym typeface="Arial" panose="020B0604020202020204" pitchFamily="34" charset="0"/>
            </a:endParaRPr>
          </a:p>
        </p:txBody>
      </p:sp>
      <p:sp>
        <p:nvSpPr>
          <p:cNvPr id="11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33550"/>
            <a:ext cx="3196800" cy="285869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4A95D-FF02-4BDF-8665-A71C3194231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fld id="{CDE843A8-0C3F-4FEB-91D0-3ADE64FB515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  <p:custDataLst>
              <p:tags r:id="rId12"/>
            </p:custDataLst>
          </p:nvPr>
        </p:nvSpPr>
        <p:spPr bwMode="auto">
          <a:xfrm>
            <a:off x="628650" y="205979"/>
            <a:ext cx="7886700" cy="72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>
                <a:sym typeface="Arial" panose="020B0604020202020204" pitchFamily="34" charset="0"/>
              </a:rPr>
              <a:t>单击此处编辑母版标题样式</a:t>
            </a:r>
            <a:endParaRPr lang="zh-CN" altLang="en-US">
              <a:sym typeface="Arial" panose="020B0604020202020204" pitchFamily="34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9"/>
            <p:custDataLst>
              <p:tags r:id="rId13"/>
            </p:custDataLst>
          </p:nvPr>
        </p:nvSpPr>
        <p:spPr bwMode="auto">
          <a:xfrm>
            <a:off x="628650" y="1078706"/>
            <a:ext cx="7886700" cy="351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>
                <a:sym typeface="Arial" panose="020B0604020202020204" pitchFamily="34" charset="0"/>
              </a:rPr>
              <a:t>单击此处编辑母版文本样式</a:t>
            </a:r>
            <a:endParaRPr lang="zh-CN" altLang="en-US">
              <a:sym typeface="Arial" panose="020B0604020202020204" pitchFamily="34" charset="0"/>
            </a:endParaRPr>
          </a:p>
          <a:p>
            <a:pPr lvl="1"/>
            <a:r>
              <a:rPr lang="zh-CN" altLang="en-US">
                <a:sym typeface="Arial" panose="020B0604020202020204" pitchFamily="34" charset="0"/>
              </a:rPr>
              <a:t>第二级</a:t>
            </a:r>
            <a:endParaRPr lang="zh-CN" altLang="en-US">
              <a:sym typeface="Arial" panose="020B0604020202020204" pitchFamily="34" charset="0"/>
            </a:endParaRPr>
          </a:p>
          <a:p>
            <a:pPr lvl="2"/>
            <a:r>
              <a:rPr lang="zh-CN" altLang="en-US">
                <a:sym typeface="Arial" panose="020B0604020202020204" pitchFamily="34" charset="0"/>
              </a:rPr>
              <a:t>第三级</a:t>
            </a:r>
            <a:endParaRPr lang="zh-CN" altLang="en-US">
              <a:sym typeface="Arial" panose="020B0604020202020204" pitchFamily="34" charset="0"/>
            </a:endParaRPr>
          </a:p>
          <a:p>
            <a:pPr lvl="3"/>
            <a:r>
              <a:rPr lang="zh-CN" altLang="en-US">
                <a:sym typeface="Arial" panose="020B0604020202020204" pitchFamily="34" charset="0"/>
              </a:rPr>
              <a:t>第四级</a:t>
            </a:r>
            <a:endParaRPr lang="zh-CN" altLang="en-US">
              <a:sym typeface="Arial" panose="020B0604020202020204" pitchFamily="34" charset="0"/>
            </a:endParaRPr>
          </a:p>
          <a:p>
            <a:pPr lvl="4"/>
            <a:r>
              <a:rPr lang="zh-CN" altLang="en-US">
                <a:sym typeface="Arial" panose="020B0604020202020204" pitchFamily="34" charset="0"/>
              </a:rPr>
              <a:t>第五级</a:t>
            </a:r>
            <a:endParaRPr lang="zh-CN" altLang="en-US">
              <a:sym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  <a:sym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jpeg"/><Relationship Id="rId8" Type="http://schemas.openxmlformats.org/officeDocument/2006/relationships/image" Target="../media/image45.wmf"/><Relationship Id="rId7" Type="http://schemas.openxmlformats.org/officeDocument/2006/relationships/oleObject" Target="../embeddings/oleObject36.bin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3.wmf"/><Relationship Id="rId3" Type="http://schemas.openxmlformats.org/officeDocument/2006/relationships/oleObject" Target="../embeddings/oleObject34.bin"/><Relationship Id="rId2" Type="http://schemas.openxmlformats.org/officeDocument/2006/relationships/image" Target="../media/image42.wmf"/><Relationship Id="rId11" Type="http://schemas.openxmlformats.org/officeDocument/2006/relationships/vmlDrawing" Target="../drawings/vmlDrawing9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33.bin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.xml"/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51.wmf"/><Relationship Id="rId8" Type="http://schemas.openxmlformats.org/officeDocument/2006/relationships/oleObject" Target="../embeddings/oleObject40.bin"/><Relationship Id="rId7" Type="http://schemas.openxmlformats.org/officeDocument/2006/relationships/image" Target="../media/image50.wmf"/><Relationship Id="rId6" Type="http://schemas.openxmlformats.org/officeDocument/2006/relationships/oleObject" Target="../embeddings/oleObject39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38.bin"/><Relationship Id="rId3" Type="http://schemas.openxmlformats.org/officeDocument/2006/relationships/image" Target="../media/image5.jpeg"/><Relationship Id="rId2" Type="http://schemas.openxmlformats.org/officeDocument/2006/relationships/image" Target="../media/image48.wmf"/><Relationship Id="rId11" Type="http://schemas.openxmlformats.org/officeDocument/2006/relationships/vmlDrawing" Target="../drawings/vmlDrawing10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37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1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54.wmf"/><Relationship Id="rId6" Type="http://schemas.openxmlformats.org/officeDocument/2006/relationships/oleObject" Target="../embeddings/oleObject43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42.bin"/><Relationship Id="rId3" Type="http://schemas.openxmlformats.org/officeDocument/2006/relationships/image" Target="../media/image52.wmf"/><Relationship Id="rId2" Type="http://schemas.openxmlformats.org/officeDocument/2006/relationships/oleObject" Target="../embeddings/oleObject41.bin"/><Relationship Id="rId1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58.wmf"/><Relationship Id="rId8" Type="http://schemas.openxmlformats.org/officeDocument/2006/relationships/oleObject" Target="../embeddings/oleObject47.bin"/><Relationship Id="rId7" Type="http://schemas.openxmlformats.org/officeDocument/2006/relationships/image" Target="../media/image57.wmf"/><Relationship Id="rId6" Type="http://schemas.openxmlformats.org/officeDocument/2006/relationships/oleObject" Target="../embeddings/oleObject46.bin"/><Relationship Id="rId5" Type="http://schemas.openxmlformats.org/officeDocument/2006/relationships/image" Target="../media/image56.wmf"/><Relationship Id="rId4" Type="http://schemas.openxmlformats.org/officeDocument/2006/relationships/oleObject" Target="../embeddings/oleObject45.bin"/><Relationship Id="rId3" Type="http://schemas.openxmlformats.org/officeDocument/2006/relationships/image" Target="../media/image55.wmf"/><Relationship Id="rId2" Type="http://schemas.openxmlformats.org/officeDocument/2006/relationships/oleObject" Target="../embeddings/oleObject44.bin"/><Relationship Id="rId11" Type="http://schemas.openxmlformats.org/officeDocument/2006/relationships/vmlDrawing" Target="../drawings/vmlDrawing12.v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3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0.wmf"/><Relationship Id="rId3" Type="http://schemas.openxmlformats.org/officeDocument/2006/relationships/oleObject" Target="../embeddings/oleObject49.bin"/><Relationship Id="rId2" Type="http://schemas.openxmlformats.org/officeDocument/2006/relationships/image" Target="../media/image59.wmf"/><Relationship Id="rId1" Type="http://schemas.openxmlformats.org/officeDocument/2006/relationships/oleObject" Target="../embeddings/oleObject48.bin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1.wmf"/><Relationship Id="rId1" Type="http://schemas.openxmlformats.org/officeDocument/2006/relationships/oleObject" Target="../embeddings/oleObject50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5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2.wmf"/><Relationship Id="rId2" Type="http://schemas.openxmlformats.org/officeDocument/2006/relationships/oleObject" Target="../embeddings/oleObject51.bin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6" Type="http://schemas.openxmlformats.org/officeDocument/2006/relationships/tags" Target="../tags/tag4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wmf"/><Relationship Id="rId8" Type="http://schemas.openxmlformats.org/officeDocument/2006/relationships/oleObject" Target="../embeddings/oleObject4.bin"/><Relationship Id="rId7" Type="http://schemas.openxmlformats.org/officeDocument/2006/relationships/image" Target="../media/image11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10.emf"/><Relationship Id="rId4" Type="http://schemas.openxmlformats.org/officeDocument/2006/relationships/oleObject" Target="../embeddings/Document1.doc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3" Type="http://schemas.openxmlformats.org/officeDocument/2006/relationships/vmlDrawing" Target="../drawings/vmlDrawing2.vml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13.wmf"/><Relationship Id="rId10" Type="http://schemas.openxmlformats.org/officeDocument/2006/relationships/oleObject" Target="../embeddings/oleObject5.bin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3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6.wmf"/><Relationship Id="rId6" Type="http://schemas.openxmlformats.org/officeDocument/2006/relationships/oleObject" Target="../embeddings/oleObject6.bin"/><Relationship Id="rId5" Type="http://schemas.openxmlformats.org/officeDocument/2006/relationships/image" Target="../media/image15.emf"/><Relationship Id="rId4" Type="http://schemas.openxmlformats.org/officeDocument/2006/relationships/oleObject" Target="../embeddings/Document3.doc"/><Relationship Id="rId3" Type="http://schemas.openxmlformats.org/officeDocument/2006/relationships/image" Target="../media/image14.emf"/><Relationship Id="rId2" Type="http://schemas.openxmlformats.org/officeDocument/2006/relationships/oleObject" Target="../embeddings/Document2.doc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4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9.wmf"/><Relationship Id="rId6" Type="http://schemas.openxmlformats.org/officeDocument/2006/relationships/oleObject" Target="../embeddings/oleObject9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8.bin"/><Relationship Id="rId3" Type="http://schemas.openxmlformats.org/officeDocument/2006/relationships/image" Target="../media/image17.wmf"/><Relationship Id="rId2" Type="http://schemas.openxmlformats.org/officeDocument/2006/relationships/oleObject" Target="../embeddings/oleObject7.bin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23.wmf"/><Relationship Id="rId8" Type="http://schemas.openxmlformats.org/officeDocument/2006/relationships/oleObject" Target="../embeddings/oleObject13.bin"/><Relationship Id="rId7" Type="http://schemas.openxmlformats.org/officeDocument/2006/relationships/image" Target="../media/image22.wmf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1.bin"/><Relationship Id="rId31" Type="http://schemas.openxmlformats.org/officeDocument/2006/relationships/vmlDrawing" Target="../drawings/vmlDrawing5.vml"/><Relationship Id="rId30" Type="http://schemas.openxmlformats.org/officeDocument/2006/relationships/slideLayout" Target="../slideLayouts/slideLayout2.xml"/><Relationship Id="rId3" Type="http://schemas.openxmlformats.org/officeDocument/2006/relationships/image" Target="../media/image20.wmf"/><Relationship Id="rId29" Type="http://schemas.openxmlformats.org/officeDocument/2006/relationships/image" Target="../media/image32.wmf"/><Relationship Id="rId28" Type="http://schemas.openxmlformats.org/officeDocument/2006/relationships/oleObject" Target="../embeddings/oleObject23.bin"/><Relationship Id="rId27" Type="http://schemas.openxmlformats.org/officeDocument/2006/relationships/image" Target="../media/image17.wmf"/><Relationship Id="rId26" Type="http://schemas.openxmlformats.org/officeDocument/2006/relationships/oleObject" Target="../embeddings/oleObject22.bin"/><Relationship Id="rId25" Type="http://schemas.openxmlformats.org/officeDocument/2006/relationships/image" Target="../media/image31.wmf"/><Relationship Id="rId24" Type="http://schemas.openxmlformats.org/officeDocument/2006/relationships/oleObject" Target="../embeddings/oleObject21.bin"/><Relationship Id="rId23" Type="http://schemas.openxmlformats.org/officeDocument/2006/relationships/image" Target="../media/image30.wmf"/><Relationship Id="rId22" Type="http://schemas.openxmlformats.org/officeDocument/2006/relationships/oleObject" Target="../embeddings/oleObject20.bin"/><Relationship Id="rId21" Type="http://schemas.openxmlformats.org/officeDocument/2006/relationships/image" Target="../media/image29.wmf"/><Relationship Id="rId20" Type="http://schemas.openxmlformats.org/officeDocument/2006/relationships/oleObject" Target="../embeddings/oleObject19.bin"/><Relationship Id="rId2" Type="http://schemas.openxmlformats.org/officeDocument/2006/relationships/oleObject" Target="../embeddings/oleObject10.bin"/><Relationship Id="rId19" Type="http://schemas.openxmlformats.org/officeDocument/2006/relationships/image" Target="../media/image28.wmf"/><Relationship Id="rId18" Type="http://schemas.openxmlformats.org/officeDocument/2006/relationships/oleObject" Target="../embeddings/oleObject18.bin"/><Relationship Id="rId17" Type="http://schemas.openxmlformats.org/officeDocument/2006/relationships/image" Target="../media/image27.wmf"/><Relationship Id="rId16" Type="http://schemas.openxmlformats.org/officeDocument/2006/relationships/oleObject" Target="../embeddings/oleObject17.bin"/><Relationship Id="rId15" Type="http://schemas.openxmlformats.org/officeDocument/2006/relationships/image" Target="../media/image26.wmf"/><Relationship Id="rId14" Type="http://schemas.openxmlformats.org/officeDocument/2006/relationships/oleObject" Target="../embeddings/oleObject16.bin"/><Relationship Id="rId13" Type="http://schemas.openxmlformats.org/officeDocument/2006/relationships/image" Target="../media/image25.wmf"/><Relationship Id="rId12" Type="http://schemas.openxmlformats.org/officeDocument/2006/relationships/oleObject" Target="../embeddings/oleObject15.bin"/><Relationship Id="rId11" Type="http://schemas.openxmlformats.org/officeDocument/2006/relationships/image" Target="../media/image24.wmf"/><Relationship Id="rId10" Type="http://schemas.openxmlformats.org/officeDocument/2006/relationships/oleObject" Target="../embeddings/oleObject14.bin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36.wmf"/><Relationship Id="rId8" Type="http://schemas.openxmlformats.org/officeDocument/2006/relationships/oleObject" Target="../embeddings/oleObject27.bin"/><Relationship Id="rId7" Type="http://schemas.openxmlformats.org/officeDocument/2006/relationships/image" Target="../media/image5.jpeg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4.w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33.wmf"/><Relationship Id="rId11" Type="http://schemas.openxmlformats.org/officeDocument/2006/relationships/vmlDrawing" Target="../drawings/vmlDrawing6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40.wmf"/><Relationship Id="rId8" Type="http://schemas.openxmlformats.org/officeDocument/2006/relationships/oleObject" Target="../embeddings/oleObject31.bin"/><Relationship Id="rId7" Type="http://schemas.openxmlformats.org/officeDocument/2006/relationships/image" Target="../media/image39.wmf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29.bin"/><Relationship Id="rId3" Type="http://schemas.openxmlformats.org/officeDocument/2006/relationships/image" Target="../media/image37.wmf"/><Relationship Id="rId2" Type="http://schemas.openxmlformats.org/officeDocument/2006/relationships/oleObject" Target="../embeddings/oleObject28.bin"/><Relationship Id="rId11" Type="http://schemas.openxmlformats.org/officeDocument/2006/relationships/vmlDrawing" Target="../drawings/vmlDrawing7.v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8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1.wmf"/><Relationship Id="rId2" Type="http://schemas.openxmlformats.org/officeDocument/2006/relationships/oleObject" Target="../embeddings/oleObject32.bin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图片 2" descr="封面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" y="669132"/>
            <a:ext cx="8977312" cy="2256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2648744" y="3459343"/>
            <a:ext cx="3848100" cy="64516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eaLnBrk="1" fontAlgn="auto" hangingPunct="1">
              <a:buFont typeface="Arial" panose="020B0604020202020204" pitchFamily="34" charset="0"/>
              <a:buNone/>
              <a:defRPr/>
            </a:pPr>
            <a:r>
              <a:rPr lang="en-US" altLang="zh-CN" sz="3600" b="1" noProof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ea"/>
              </a:rPr>
              <a:t>1.1.2  </a:t>
            </a:r>
            <a:r>
              <a:rPr lang="zh-CN" altLang="en-US" sz="3600" b="1" noProof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ea"/>
              </a:rPr>
              <a:t>导数的概念</a:t>
            </a:r>
            <a:endParaRPr lang="zh-CN" altLang="en-US" sz="3600" b="1" noProof="1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507736" y="4260316"/>
            <a:ext cx="3289300" cy="4603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eaLnBrk="1" fontAlgn="auto" hangingPunct="1">
              <a:buFont typeface="Arial" panose="020B0604020202020204" pitchFamily="34" charset="0"/>
              <a:buNone/>
              <a:defRPr/>
            </a:pPr>
            <a:r>
              <a:rPr lang="zh-CN" altLang="en-US" sz="2400" b="1" noProof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湖南师大附中    龚红玲</a:t>
            </a:r>
            <a:endParaRPr lang="zh-CN" altLang="en-US" sz="2400" b="1" noProof="1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9594" y="111226"/>
            <a:ext cx="8983345" cy="49149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p>
            <a:pPr algn="ctr" eaLnBrk="1" fontAlgn="auto" hangingPunct="1">
              <a:buFont typeface="Arial" panose="020B0604020202020204" pitchFamily="34" charset="0"/>
              <a:buNone/>
              <a:defRPr/>
            </a:pPr>
            <a:r>
              <a:rPr lang="zh-CN" altLang="en-US" sz="2600" b="1" noProof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湖南师大附中</a:t>
            </a:r>
            <a:r>
              <a:rPr lang="en-US" altLang="zh-CN" sz="2600" b="1" noProof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2018-2019</a:t>
            </a:r>
            <a:r>
              <a:rPr lang="zh-CN" altLang="zh-CN" sz="2600" b="1" noProof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学年度对外开放周</a:t>
            </a:r>
            <a:r>
              <a:rPr lang="zh-CN" altLang="zh-CN" sz="2600" b="1" noProof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微软雅黑" panose="020B0503020204020204" charset="-122"/>
                <a:cs typeface="Arial" panose="020B0604020202020204" pitchFamily="34" charset="0"/>
              </a:rPr>
              <a:t>∙共产党员示范课</a:t>
            </a:r>
            <a:endParaRPr lang="zh-CN" altLang="zh-CN" sz="2600" b="1" noProof="1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微软雅黑" panose="020B0503020204020204" charset="-122"/>
              <a:cs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04801" y="581094"/>
            <a:ext cx="684339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一般地，</a:t>
            </a:r>
            <a:r>
              <a:rPr lang="zh-CN" sz="2400" b="1" dirty="0" smtClean="0"/>
              <a:t>函数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y </a:t>
            </a:r>
            <a:r>
              <a:rPr lang="zh-CN" altLang="zh-CN" sz="2400" dirty="0"/>
              <a:t>=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f </a:t>
            </a:r>
            <a:r>
              <a:rPr lang="zh-CN" altLang="zh-CN" sz="2400" dirty="0"/>
              <a:t>(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</a:t>
            </a:r>
            <a:r>
              <a:rPr lang="zh-CN" altLang="zh-CN" sz="2400" dirty="0"/>
              <a:t>) </a:t>
            </a:r>
            <a:r>
              <a:rPr lang="zh-CN" sz="2400" b="1" dirty="0"/>
              <a:t>在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 </a:t>
            </a:r>
            <a:r>
              <a:rPr lang="zh-CN" altLang="zh-CN" sz="2400" dirty="0"/>
              <a:t>=</a:t>
            </a:r>
            <a:r>
              <a:rPr lang="zh-CN" altLang="zh-CN" sz="2400" b="1" dirty="0"/>
              <a:t>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</a:t>
            </a:r>
            <a:r>
              <a:rPr lang="zh-CN" altLang="zh-CN" sz="2400" b="1" baseline="-25000" dirty="0"/>
              <a:t>0 </a:t>
            </a:r>
            <a:r>
              <a:rPr lang="zh-CN" sz="2400" b="1" dirty="0"/>
              <a:t>处的瞬时变化率是</a:t>
            </a:r>
            <a:endParaRPr lang="zh-CN" sz="2400" b="1" dirty="0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370965" y="1229995"/>
          <a:ext cx="5886450" cy="824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62" name="" r:id="rId1" imgW="2108200" imgH="393700" progId="Equation.DSMT4">
                  <p:embed/>
                </p:oleObj>
              </mc:Choice>
              <mc:Fallback>
                <p:oleObj name="" r:id="rId1" imgW="2108200" imgH="393700" progId="Equation.DSMT4">
                  <p:embed/>
                  <p:pic>
                    <p:nvPicPr>
                      <p:cNvPr id="0" name="图片 216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965" y="1229995"/>
                        <a:ext cx="5886450" cy="824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04801" y="2411701"/>
            <a:ext cx="670623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我们</a:t>
            </a:r>
            <a:r>
              <a:rPr lang="zh-CN" sz="2400" b="1" dirty="0" smtClean="0"/>
              <a:t>称</a:t>
            </a:r>
            <a:r>
              <a:rPr lang="zh-CN" altLang="en-US" sz="2400" b="1" dirty="0" smtClean="0"/>
              <a:t>它</a:t>
            </a:r>
            <a:r>
              <a:rPr lang="zh-CN" sz="2400" b="1" dirty="0" smtClean="0"/>
              <a:t>为</a:t>
            </a:r>
            <a:r>
              <a:rPr lang="zh-CN" sz="2400" b="1" dirty="0"/>
              <a:t>函数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y </a:t>
            </a:r>
            <a:r>
              <a:rPr lang="zh-CN" altLang="zh-CN" sz="2400" dirty="0"/>
              <a:t>=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f </a:t>
            </a:r>
            <a:r>
              <a:rPr lang="zh-CN" altLang="zh-CN" sz="2400" dirty="0"/>
              <a:t>(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</a:t>
            </a:r>
            <a:r>
              <a:rPr lang="zh-CN" altLang="zh-CN" sz="2400" dirty="0"/>
              <a:t>) </a:t>
            </a:r>
            <a:r>
              <a:rPr lang="zh-CN" sz="2400" b="1" dirty="0"/>
              <a:t>在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 </a:t>
            </a:r>
            <a:r>
              <a:rPr lang="zh-CN" altLang="zh-CN" sz="2400" dirty="0"/>
              <a:t>=</a:t>
            </a:r>
            <a:r>
              <a:rPr lang="zh-CN" altLang="zh-CN" sz="2400" b="1" dirty="0"/>
              <a:t>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</a:t>
            </a:r>
            <a:r>
              <a:rPr lang="zh-CN" altLang="zh-CN" sz="2400" b="1" baseline="-25000" dirty="0"/>
              <a:t>0 </a:t>
            </a:r>
            <a:r>
              <a:rPr lang="zh-CN" sz="2400" b="1" dirty="0"/>
              <a:t>处的</a:t>
            </a:r>
            <a:r>
              <a:rPr lang="zh-CN" sz="2400" b="1" dirty="0">
                <a:solidFill>
                  <a:srgbClr val="FF0000"/>
                </a:solidFill>
              </a:rPr>
              <a:t>导数</a:t>
            </a:r>
            <a:r>
              <a:rPr lang="zh-CN" altLang="zh-CN" sz="2400" b="1" dirty="0"/>
              <a:t>, </a:t>
            </a:r>
            <a:r>
              <a:rPr lang="zh-CN" sz="2400" b="1" dirty="0"/>
              <a:t>记作</a:t>
            </a:r>
            <a:endParaRPr lang="zh-CN" sz="2400" b="1" dirty="0"/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1351732" y="3912368"/>
          <a:ext cx="5883275" cy="855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63" name="" r:id="rId3" imgW="2095500" imgH="405765" progId="Equation.DSMT4">
                  <p:embed/>
                </p:oleObj>
              </mc:Choice>
              <mc:Fallback>
                <p:oleObj name="" r:id="rId3" imgW="2095500" imgH="405765" progId="Equation.DSMT4">
                  <p:embed/>
                  <p:pic>
                    <p:nvPicPr>
                      <p:cNvPr id="0" name="图片 216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1732" y="3912368"/>
                        <a:ext cx="5883275" cy="8559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71" name="Group 7"/>
          <p:cNvGrpSpPr/>
          <p:nvPr/>
        </p:nvGrpSpPr>
        <p:grpSpPr bwMode="auto">
          <a:xfrm>
            <a:off x="1351733" y="3107875"/>
            <a:ext cx="3756393" cy="661422"/>
            <a:chOff x="725" y="533"/>
            <a:chExt cx="2258" cy="502"/>
          </a:xfrm>
        </p:grpSpPr>
        <p:graphicFrame>
          <p:nvGraphicFramePr>
            <p:cNvPr id="11272" name="Object 8"/>
            <p:cNvGraphicFramePr>
              <a:graphicFrameLocks noChangeAspect="1"/>
            </p:cNvGraphicFramePr>
            <p:nvPr/>
          </p:nvGraphicFramePr>
          <p:xfrm>
            <a:off x="725" y="574"/>
            <a:ext cx="802" cy="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64" name="" r:id="rId5" imgW="431800" imgH="228600" progId="Equation.3">
                    <p:embed/>
                  </p:oleObj>
                </mc:Choice>
                <mc:Fallback>
                  <p:oleObj name="" r:id="rId5" imgW="431800" imgH="228600" progId="Equation.3">
                    <p:embed/>
                    <p:pic>
                      <p:nvPicPr>
                        <p:cNvPr id="0" name="图片 2161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5" y="574"/>
                          <a:ext cx="802" cy="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1433" y="574"/>
              <a:ext cx="1550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sz="2400" b="1" dirty="0">
                  <a:latin typeface="Arial" panose="020B0604020202020204" pitchFamily="34" charset="0"/>
                </a:rPr>
                <a:t>或</a:t>
              </a:r>
              <a:r>
                <a:rPr lang="zh-CN" sz="2800" b="1" dirty="0">
                  <a:latin typeface="Arial" panose="020B0604020202020204" pitchFamily="34" charset="0"/>
                </a:rPr>
                <a:t>           </a:t>
              </a:r>
              <a:r>
                <a:rPr lang="en-US" altLang="zh-CN" sz="2800" b="1" dirty="0" smtClean="0">
                  <a:latin typeface="Arial" panose="020B0604020202020204" pitchFamily="34" charset="0"/>
                </a:rPr>
                <a:t>     </a:t>
              </a:r>
              <a:r>
                <a:rPr lang="zh-CN" altLang="zh-CN" sz="2800" b="1" dirty="0" smtClean="0">
                  <a:latin typeface="Arial" panose="020B0604020202020204" pitchFamily="34" charset="0"/>
                </a:rPr>
                <a:t>, </a:t>
              </a:r>
              <a:r>
                <a:rPr lang="zh-CN" sz="2400" b="1" dirty="0">
                  <a:latin typeface="Arial" panose="020B0604020202020204" pitchFamily="34" charset="0"/>
                </a:rPr>
                <a:t>即</a:t>
              </a:r>
              <a:endParaRPr lang="zh-CN" sz="24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11274" name="Object 10"/>
            <p:cNvGraphicFramePr>
              <a:graphicFrameLocks noChangeAspect="1"/>
            </p:cNvGraphicFramePr>
            <p:nvPr/>
          </p:nvGraphicFramePr>
          <p:xfrm>
            <a:off x="1742" y="533"/>
            <a:ext cx="871" cy="5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65" name="" r:id="rId7" imgW="419100" imgH="241300" progId="Equation.3">
                    <p:embed/>
                  </p:oleObj>
                </mc:Choice>
                <mc:Fallback>
                  <p:oleObj name="" r:id="rId7" imgW="419100" imgH="241300" progId="Equation.3">
                    <p:embed/>
                    <p:pic>
                      <p:nvPicPr>
                        <p:cNvPr id="0" name="图片 2161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2" y="533"/>
                          <a:ext cx="871" cy="5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5" name="图片 1" descr="校徽＋校字 (1)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矩形 7"/>
          <p:cNvSpPr>
            <a:spLocks noChangeArrowheads="1"/>
          </p:cNvSpPr>
          <p:nvPr/>
        </p:nvSpPr>
        <p:spPr bwMode="auto">
          <a:xfrm>
            <a:off x="37836" y="13412"/>
            <a:ext cx="1259469" cy="46935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 smtClean="0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概念形成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ldLvl="0" animBg="1" autoUpdateAnimBg="0"/>
      <p:bldP spid="11269" grpId="0" bldLvl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41275" y="2239645"/>
            <a:ext cx="8959215" cy="292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ts val="3680"/>
              </a:lnSpc>
            </a:pPr>
            <a:r>
              <a:rPr lang="en-US" altLang="zh-CN" sz="2400" dirty="0" smtClean="0">
                <a:latin typeface="黑体" panose="02010609060101010101" pitchFamily="49" charset="-122"/>
                <a:cs typeface="黑体" panose="02010609060101010101" pitchFamily="49" charset="-122"/>
              </a:rPr>
              <a:t>    17</a:t>
            </a:r>
            <a:r>
              <a:rPr lang="zh-CN" altLang="en-US" sz="2400" dirty="0" smtClean="0">
                <a:latin typeface="黑体" panose="02010609060101010101" pitchFamily="49" charset="-122"/>
                <a:cs typeface="黑体" panose="02010609060101010101" pitchFamily="49" charset="-122"/>
              </a:rPr>
              <a:t>世纪，力学、航海、天文等方面取得了突飞猛进的发展，这些发展对数学提出了新的要求，突出地表现为四类问题：</a:t>
            </a:r>
            <a:r>
              <a:rPr lang="zh-CN" altLang="en-US" sz="2400" dirty="0" smtClean="0">
                <a:solidFill>
                  <a:srgbClr val="0000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一是</a:t>
            </a:r>
            <a:r>
              <a:rPr lang="zh-CN" altLang="en-US" sz="2400" dirty="0" smtClean="0">
                <a:latin typeface="黑体" panose="02010609060101010101" pitchFamily="49" charset="-122"/>
                <a:cs typeface="黑体" panose="02010609060101010101" pitchFamily="49" charset="-122"/>
              </a:rPr>
              <a:t>已知物体运动的位移作为时间的函数，求物体在任意时刻的速度与加速度；</a:t>
            </a:r>
            <a:r>
              <a:rPr lang="zh-CN" altLang="en-US" sz="2400" dirty="0" smtClean="0">
                <a:solidFill>
                  <a:srgbClr val="0000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二是</a:t>
            </a:r>
            <a:r>
              <a:rPr lang="zh-CN" altLang="en-US" sz="2400" dirty="0" smtClean="0">
                <a:latin typeface="黑体" panose="02010609060101010101" pitchFamily="49" charset="-122"/>
                <a:cs typeface="黑体" panose="02010609060101010101" pitchFamily="49" charset="-122"/>
              </a:rPr>
              <a:t>求曲线的切线；</a:t>
            </a:r>
            <a:r>
              <a:rPr lang="zh-CN" altLang="en-US" sz="2400" dirty="0" smtClean="0">
                <a:solidFill>
                  <a:srgbClr val="0000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三是</a:t>
            </a:r>
            <a:r>
              <a:rPr lang="zh-CN" altLang="en-US" sz="2400" dirty="0" smtClean="0">
                <a:latin typeface="黑体" panose="02010609060101010101" pitchFamily="49" charset="-122"/>
                <a:cs typeface="黑体" panose="02010609060101010101" pitchFamily="49" charset="-122"/>
              </a:rPr>
              <a:t>求函数的最大值与最小值；</a:t>
            </a:r>
            <a:r>
              <a:rPr lang="zh-CN" altLang="en-US" sz="2400" dirty="0" smtClean="0">
                <a:solidFill>
                  <a:srgbClr val="0000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四是</a:t>
            </a:r>
            <a:r>
              <a:rPr lang="zh-CN" altLang="en-US" sz="2400" dirty="0" smtClean="0">
                <a:latin typeface="黑体" panose="02010609060101010101" pitchFamily="49" charset="-122"/>
                <a:cs typeface="黑体" panose="02010609060101010101" pitchFamily="49" charset="-122"/>
              </a:rPr>
              <a:t>求长度、面积、体积和重心等</a:t>
            </a:r>
            <a:r>
              <a:rPr lang="en-US" altLang="zh-CN" sz="2400" dirty="0" smtClean="0">
                <a:latin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en-US" altLang="zh-CN" sz="2400" dirty="0" smtClean="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latinLnBrk="0">
              <a:lnSpc>
                <a:spcPts val="3680"/>
              </a:lnSpc>
            </a:pPr>
            <a:r>
              <a:rPr lang="en-US" altLang="zh-CN" sz="2400" dirty="0">
                <a:latin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en-US" altLang="zh-CN" sz="2400" dirty="0" smtClean="0">
                <a:latin typeface="黑体" panose="02010609060101010101" pitchFamily="49" charset="-122"/>
                <a:cs typeface="黑体" panose="02010609060101010101" pitchFamily="49" charset="-122"/>
              </a:rPr>
              <a:t>   </a:t>
            </a:r>
            <a:endParaRPr lang="en-US" altLang="zh-CN" sz="2400" dirty="0" smtClean="0">
              <a:latin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76803" name="Text Box 5"/>
          <p:cNvSpPr txBox="1">
            <a:spLocks noChangeArrowheads="1"/>
          </p:cNvSpPr>
          <p:nvPr/>
        </p:nvSpPr>
        <p:spPr bwMode="auto">
          <a:xfrm>
            <a:off x="2574255" y="537846"/>
            <a:ext cx="538196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/>
              <a:t>   微积分的创始人</a:t>
            </a:r>
            <a:endParaRPr lang="zh-CN" altLang="en-US" sz="3200" b="1"/>
          </a:p>
          <a:p>
            <a:pPr eaLnBrk="1" hangingPunct="1">
              <a:spcBef>
                <a:spcPct val="50000"/>
              </a:spcBef>
            </a:pPr>
            <a:r>
              <a:rPr lang="en-US" altLang="zh-CN" sz="3200" b="1"/>
              <a:t>—</a:t>
            </a:r>
            <a:r>
              <a:rPr lang="zh-CN" altLang="en-US" sz="3200" b="1"/>
              <a:t>牛顿，莱布尼兹</a:t>
            </a:r>
            <a:endParaRPr lang="zh-CN" altLang="en-US" sz="3200" b="1"/>
          </a:p>
        </p:txBody>
      </p:sp>
      <p:pic>
        <p:nvPicPr>
          <p:cNvPr id="76806" name="Picture 6" descr="111918fdeeff3ba5b801a0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15" y="7620"/>
            <a:ext cx="2512695" cy="2354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7" name="Picture 7" descr="0130000008566912209211694318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830" y="1905"/>
            <a:ext cx="2753360" cy="238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1300480" y="4572635"/>
            <a:ext cx="6313805" cy="563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ts val="3680"/>
              </a:lnSpc>
            </a:pPr>
            <a:r>
              <a:rPr lang="en-US" altLang="zh-CN" sz="2400" dirty="0" smtClean="0">
                <a:latin typeface="黑体" panose="02010609060101010101" pitchFamily="49" charset="-122"/>
                <a:cs typeface="黑体" panose="02010609060101010101" pitchFamily="49" charset="-122"/>
                <a:sym typeface="+mn-ea"/>
              </a:rPr>
              <a:t>其中前两类问题直接导致了导数的产生.</a:t>
            </a:r>
            <a:endParaRPr lang="en-US" altLang="zh-CN" sz="2400" dirty="0" smtClean="0">
              <a:latin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6803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540798" y="180275"/>
            <a:ext cx="439483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sz="2400" b="1" dirty="0" smtClean="0"/>
              <a:t>函数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y </a:t>
            </a:r>
            <a:r>
              <a:rPr lang="zh-CN" altLang="zh-CN" sz="2400" dirty="0"/>
              <a:t>=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f </a:t>
            </a:r>
            <a:r>
              <a:rPr lang="zh-CN" altLang="zh-CN" sz="2400" dirty="0"/>
              <a:t>(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</a:t>
            </a:r>
            <a:r>
              <a:rPr lang="zh-CN" altLang="zh-CN" sz="2400" dirty="0"/>
              <a:t>) </a:t>
            </a:r>
            <a:r>
              <a:rPr lang="zh-CN" sz="2400" b="1" dirty="0"/>
              <a:t>在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 </a:t>
            </a:r>
            <a:r>
              <a:rPr lang="zh-CN" altLang="zh-CN" sz="2400" dirty="0"/>
              <a:t>=</a:t>
            </a:r>
            <a:r>
              <a:rPr lang="zh-CN" altLang="zh-CN" sz="2400" b="1" dirty="0"/>
              <a:t>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</a:t>
            </a:r>
            <a:r>
              <a:rPr lang="zh-CN" altLang="zh-CN" sz="2400" b="1" baseline="-25000" dirty="0"/>
              <a:t>0 </a:t>
            </a:r>
            <a:r>
              <a:rPr lang="zh-CN" sz="2400" b="1" dirty="0"/>
              <a:t>处的</a:t>
            </a:r>
            <a:r>
              <a:rPr lang="zh-CN" sz="2400" b="1" dirty="0" smtClean="0">
                <a:solidFill>
                  <a:srgbClr val="FF0000"/>
                </a:solidFill>
              </a:rPr>
              <a:t>导数</a:t>
            </a:r>
            <a:endParaRPr lang="zh-CN" sz="24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1483360" y="786130"/>
          <a:ext cx="5198110" cy="756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86" name="" r:id="rId1" imgW="2095500" imgH="405765" progId="Equation.DSMT4">
                  <p:embed/>
                </p:oleObj>
              </mc:Choice>
              <mc:Fallback>
                <p:oleObj name="" r:id="rId1" imgW="2095500" imgH="405765" progId="Equation.DSMT4">
                  <p:embed/>
                  <p:pic>
                    <p:nvPicPr>
                      <p:cNvPr id="0" name="图片 2324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3360" y="786130"/>
                        <a:ext cx="5198110" cy="756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图片 1" descr="校徽＋校字 (1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矩形 7"/>
          <p:cNvSpPr>
            <a:spLocks noChangeArrowheads="1"/>
          </p:cNvSpPr>
          <p:nvPr/>
        </p:nvSpPr>
        <p:spPr bwMode="auto">
          <a:xfrm>
            <a:off x="37836" y="13412"/>
            <a:ext cx="1259469" cy="46935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 smtClean="0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概念解读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87985" y="1690370"/>
          <a:ext cx="709549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4" imgW="3822700" imgH="228600" progId="Equation.DSMT4">
                  <p:embed/>
                </p:oleObj>
              </mc:Choice>
              <mc:Fallback>
                <p:oleObj name="" r:id="rId4" imgW="3822700" imgH="228600" progId="Equation.DSMT4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7985" y="1690370"/>
                        <a:ext cx="7095490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87668" y="3228975"/>
          <a:ext cx="6905625" cy="1612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6" imgW="3733800" imgH="914400" progId="Equation.DSMT4">
                  <p:embed/>
                </p:oleObj>
              </mc:Choice>
              <mc:Fallback>
                <p:oleObj name="" r:id="rId6" imgW="3733800" imgH="914400" progId="Equation.DSMT4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7668" y="3228975"/>
                        <a:ext cx="6905625" cy="16122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46710" y="2263140"/>
          <a:ext cx="57340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8" imgW="3200400" imgH="457200" progId="Equation.DSMT4">
                  <p:embed/>
                </p:oleObj>
              </mc:Choice>
              <mc:Fallback>
                <p:oleObj name="" r:id="rId8" imgW="3200400" imgH="457200" progId="Equation.DSMT4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6710" y="2263140"/>
                        <a:ext cx="5734050" cy="819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ldLvl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0" y="2457704"/>
            <a:ext cx="309880" cy="106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 sz="100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0" y="2457704"/>
            <a:ext cx="309880" cy="106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 sz="100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0" y="2457704"/>
            <a:ext cx="309880" cy="106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 sz="100"/>
          </a:p>
        </p:txBody>
      </p:sp>
      <p:pic>
        <p:nvPicPr>
          <p:cNvPr id="17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矩形 7"/>
          <p:cNvSpPr>
            <a:spLocks noChangeArrowheads="1"/>
          </p:cNvSpPr>
          <p:nvPr/>
        </p:nvSpPr>
        <p:spPr bwMode="auto">
          <a:xfrm>
            <a:off x="41425" y="28369"/>
            <a:ext cx="1259469" cy="46935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知识应用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9855" y="707708"/>
          <a:ext cx="8224520" cy="502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2" imgW="3543300" imgH="228600" progId="Equation.DSMT4">
                  <p:embed/>
                </p:oleObj>
              </mc:Choice>
              <mc:Fallback>
                <p:oleObj name="" r:id="rId2" imgW="3543300" imgH="228600" progId="Equation.DSMT4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9855" y="707708"/>
                        <a:ext cx="8224520" cy="502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291" name="Group 3"/>
          <p:cNvGrpSpPr/>
          <p:nvPr/>
        </p:nvGrpSpPr>
        <p:grpSpPr bwMode="auto">
          <a:xfrm>
            <a:off x="309880" y="1603375"/>
            <a:ext cx="8598535" cy="2653847"/>
            <a:chOff x="-56" y="-204"/>
            <a:chExt cx="5974" cy="2304"/>
          </a:xfrm>
        </p:grpSpPr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-56" y="-204"/>
              <a:ext cx="5974" cy="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zh-CN" sz="2400" b="1" dirty="0">
                  <a:latin typeface="Times New Roman" panose="02020603050405020304" pitchFamily="18" charset="0"/>
                </a:rPr>
                <a:t> 小结： 利用定义</a:t>
              </a:r>
              <a:r>
                <a:rPr lang="zh-CN" sz="2400" b="1" dirty="0">
                  <a:latin typeface="Times New Roman" panose="02020603050405020304" pitchFamily="18" charset="0"/>
                </a:rPr>
                <a:t>求函数</a:t>
              </a:r>
              <a:r>
                <a:rPr lang="zh-CN" altLang="zh-CN" sz="2400" b="1" i="1" dirty="0">
                  <a:latin typeface="Times New Roman" panose="02020603050405020304" pitchFamily="18" charset="0"/>
                </a:rPr>
                <a:t>y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=</a:t>
              </a:r>
              <a:r>
                <a:rPr lang="zh-CN" altLang="zh-CN" sz="2400" b="1" i="1" dirty="0">
                  <a:latin typeface="Times New Roman" panose="02020603050405020304" pitchFamily="18" charset="0"/>
                </a:rPr>
                <a:t>f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(</a:t>
              </a:r>
              <a:r>
                <a:rPr lang="zh-CN" altLang="zh-CN" sz="2400" b="1" i="1" dirty="0">
                  <a:latin typeface="Times New Roman" panose="02020603050405020304" pitchFamily="18" charset="0"/>
                </a:rPr>
                <a:t>x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) </a:t>
              </a:r>
              <a:r>
                <a:rPr lang="zh-CN" sz="2400" b="1" dirty="0">
                  <a:latin typeface="Times New Roman" panose="02020603050405020304" pitchFamily="18" charset="0"/>
                </a:rPr>
                <a:t>在点</a:t>
              </a:r>
              <a:r>
                <a:rPr lang="zh-CN" sz="2400" b="1" i="1" dirty="0">
                  <a:latin typeface="Times New Roman" panose="02020603050405020304" pitchFamily="18" charset="0"/>
                </a:rPr>
                <a:t> </a:t>
              </a:r>
              <a:r>
                <a:rPr lang="zh-CN" altLang="zh-CN" sz="2400" b="1" i="1" dirty="0">
                  <a:latin typeface="Times New Roman" panose="02020603050405020304" pitchFamily="18" charset="0"/>
                </a:rPr>
                <a:t>x</a:t>
              </a:r>
              <a:r>
                <a:rPr lang="zh-CN" altLang="zh-CN" sz="2400" b="1" baseline="-25000" dirty="0">
                  <a:latin typeface="Times New Roman" panose="02020603050405020304" pitchFamily="18" charset="0"/>
                </a:rPr>
                <a:t>0</a:t>
              </a:r>
              <a:r>
                <a:rPr lang="zh-CN" sz="2400" b="1" dirty="0">
                  <a:latin typeface="Times New Roman" panose="02020603050405020304" pitchFamily="18" charset="0"/>
                </a:rPr>
                <a:t>处导数的步骤：</a:t>
              </a:r>
              <a:endParaRPr lang="zh-CN" sz="2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144" y="297"/>
              <a:ext cx="5136" cy="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zh-CN" sz="2400" b="1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(1)</a:t>
              </a:r>
              <a:r>
                <a:rPr lang="zh-CN" sz="2400" b="1" dirty="0">
                  <a:latin typeface="Times New Roman" panose="02020603050405020304" pitchFamily="18" charset="0"/>
                </a:rPr>
                <a:t>求函数改变量  </a:t>
              </a:r>
              <a:r>
                <a:rPr lang="zh-CN" sz="2400" dirty="0">
                  <a:latin typeface="Times New Roman" panose="02020603050405020304" pitchFamily="18" charset="0"/>
                </a:rPr>
                <a:t>       △</a:t>
              </a:r>
              <a:r>
                <a:rPr lang="zh-CN" altLang="zh-CN" sz="2400" i="1" dirty="0">
                  <a:latin typeface="Times New Roman" panose="02020603050405020304" pitchFamily="18" charset="0"/>
                </a:rPr>
                <a:t>y</a:t>
              </a:r>
              <a:r>
                <a:rPr lang="zh-CN" altLang="zh-CN" sz="2400" dirty="0">
                  <a:latin typeface="Times New Roman" panose="02020603050405020304" pitchFamily="18" charset="0"/>
                </a:rPr>
                <a:t> = </a:t>
              </a:r>
              <a:r>
                <a:rPr lang="zh-CN" altLang="zh-CN" sz="2400" i="1" dirty="0">
                  <a:latin typeface="Times New Roman" panose="02020603050405020304" pitchFamily="18" charset="0"/>
                </a:rPr>
                <a:t>f</a:t>
              </a:r>
              <a:r>
                <a:rPr lang="zh-CN" sz="2400" dirty="0">
                  <a:latin typeface="Times New Roman" panose="02020603050405020304" pitchFamily="18" charset="0"/>
                </a:rPr>
                <a:t>（</a:t>
              </a:r>
              <a:r>
                <a:rPr lang="zh-CN" altLang="zh-CN" sz="2400" i="1" dirty="0">
                  <a:latin typeface="Times New Roman" panose="02020603050405020304" pitchFamily="18" charset="0"/>
                </a:rPr>
                <a:t>x</a:t>
              </a:r>
              <a:r>
                <a:rPr lang="zh-CN" altLang="zh-CN" sz="2400" baseline="-25000" dirty="0">
                  <a:latin typeface="Times New Roman" panose="02020603050405020304" pitchFamily="18" charset="0"/>
                </a:rPr>
                <a:t>0</a:t>
              </a:r>
              <a:r>
                <a:rPr lang="zh-CN" altLang="zh-CN" sz="2400" dirty="0">
                  <a:latin typeface="Times New Roman" panose="02020603050405020304" pitchFamily="18" charset="0"/>
                </a:rPr>
                <a:t> + △</a:t>
              </a:r>
              <a:r>
                <a:rPr lang="zh-CN" altLang="zh-CN" sz="2400" i="1" dirty="0">
                  <a:latin typeface="Times New Roman" panose="02020603050405020304" pitchFamily="18" charset="0"/>
                </a:rPr>
                <a:t>x</a:t>
              </a:r>
              <a:r>
                <a:rPr lang="zh-CN" sz="2400" dirty="0">
                  <a:latin typeface="Times New Roman" panose="02020603050405020304" pitchFamily="18" charset="0"/>
                </a:rPr>
                <a:t>）－</a:t>
              </a:r>
              <a:r>
                <a:rPr lang="zh-CN" altLang="zh-CN" sz="2400" i="1" dirty="0">
                  <a:latin typeface="Times New Roman" panose="02020603050405020304" pitchFamily="18" charset="0"/>
                </a:rPr>
                <a:t>f</a:t>
              </a:r>
              <a:r>
                <a:rPr lang="zh-CN" sz="2400" dirty="0">
                  <a:latin typeface="Times New Roman" panose="02020603050405020304" pitchFamily="18" charset="0"/>
                </a:rPr>
                <a:t>（</a:t>
              </a:r>
              <a:r>
                <a:rPr lang="zh-CN" altLang="zh-CN" sz="2400" i="1" dirty="0">
                  <a:latin typeface="Times New Roman" panose="02020603050405020304" pitchFamily="18" charset="0"/>
                </a:rPr>
                <a:t>x</a:t>
              </a:r>
              <a:r>
                <a:rPr lang="zh-CN" altLang="zh-CN" sz="2400" baseline="-25000" dirty="0">
                  <a:latin typeface="Times New Roman" panose="02020603050405020304" pitchFamily="18" charset="0"/>
                </a:rPr>
                <a:t>0</a:t>
              </a:r>
              <a:r>
                <a:rPr lang="zh-CN" sz="2400" dirty="0">
                  <a:latin typeface="Times New Roman" panose="02020603050405020304" pitchFamily="18" charset="0"/>
                </a:rPr>
                <a:t>）</a:t>
              </a:r>
              <a:endParaRPr lang="zh-CN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2295" name="Text Box 7"/>
            <p:cNvSpPr txBox="1">
              <a:spLocks noChangeArrowheads="1"/>
            </p:cNvSpPr>
            <p:nvPr/>
          </p:nvSpPr>
          <p:spPr bwMode="auto">
            <a:xfrm>
              <a:off x="144" y="902"/>
              <a:ext cx="2079" cy="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zh-CN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(2)</a:t>
              </a:r>
              <a:r>
                <a:rPr lang="zh-CN" sz="2400" b="1">
                  <a:latin typeface="Times New Roman" panose="02020603050405020304" pitchFamily="18" charset="0"/>
                </a:rPr>
                <a:t>求平均变化率</a:t>
              </a:r>
              <a:endParaRPr lang="zh-CN" sz="24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2296" name="Object 8"/>
            <p:cNvGraphicFramePr>
              <a:graphicFrameLocks noChangeAspect="1"/>
            </p:cNvGraphicFramePr>
            <p:nvPr/>
          </p:nvGraphicFramePr>
          <p:xfrm>
            <a:off x="2202" y="804"/>
            <a:ext cx="2570" cy="6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279" name="Equation" r:id="rId4" imgW="1536700" imgH="393700" progId="Equation.DSMT4">
                    <p:embed/>
                  </p:oleObj>
                </mc:Choice>
                <mc:Fallback>
                  <p:oleObj name="Equation" r:id="rId4" imgW="1536700" imgH="393700" progId="Equation.DSMT4">
                    <p:embed/>
                    <p:pic>
                      <p:nvPicPr>
                        <p:cNvPr id="0" name="图片 2171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biLevel thresh="50000"/>
                          <a:grayscl/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2" y="804"/>
                          <a:ext cx="2570" cy="6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175" y="1554"/>
              <a:ext cx="1248" cy="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zh-CN" sz="2400" b="1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(3)</a:t>
              </a:r>
              <a:r>
                <a:rPr lang="zh-CN" sz="2400" b="1" dirty="0" smtClean="0">
                  <a:latin typeface="Times New Roman" panose="02020603050405020304" pitchFamily="18" charset="0"/>
                </a:rPr>
                <a:t>求</a:t>
              </a:r>
              <a:r>
                <a:rPr lang="zh-CN" altLang="en-US" sz="2400" b="1" dirty="0" smtClean="0">
                  <a:latin typeface="Times New Roman" panose="02020603050405020304" pitchFamily="18" charset="0"/>
                </a:rPr>
                <a:t>极限</a:t>
              </a:r>
              <a:endParaRPr lang="zh-CN" altLang="en-US" sz="2400" b="1" dirty="0" smtClean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2298" name="Object 10"/>
            <p:cNvGraphicFramePr>
              <a:graphicFrameLocks noChangeAspect="1"/>
            </p:cNvGraphicFramePr>
            <p:nvPr/>
          </p:nvGraphicFramePr>
          <p:xfrm>
            <a:off x="1786" y="1500"/>
            <a:ext cx="3419" cy="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280" name="" r:id="rId6" imgW="2057400" imgH="393700" progId="Equation.3">
                    <p:embed/>
                  </p:oleObj>
                </mc:Choice>
                <mc:Fallback>
                  <p:oleObj name="" r:id="rId6" imgW="2057400" imgH="393700" progId="Equation.3">
                    <p:embed/>
                    <p:pic>
                      <p:nvPicPr>
                        <p:cNvPr id="0" name="图片 2171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biLevel thresh="50000"/>
                          <a:grayscl/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86" y="1500"/>
                          <a:ext cx="3419" cy="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矩形 7"/>
          <p:cNvSpPr>
            <a:spLocks noChangeArrowheads="1"/>
          </p:cNvSpPr>
          <p:nvPr/>
        </p:nvSpPr>
        <p:spPr bwMode="auto">
          <a:xfrm>
            <a:off x="41425" y="28369"/>
            <a:ext cx="1259469" cy="46935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知识应用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3028" y="519430"/>
          <a:ext cx="8494395" cy="2061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2" imgW="3657600" imgH="939800" progId="Equation.DSMT4">
                  <p:embed/>
                </p:oleObj>
              </mc:Choice>
              <mc:Fallback>
                <p:oleObj name="" r:id="rId2" imgW="3657600" imgH="939800" progId="Equation.DSMT4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3028" y="519430"/>
                        <a:ext cx="8494395" cy="20618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8280" y="3055620"/>
          <a:ext cx="7999730" cy="1005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4" imgW="3441700" imgH="457200" progId="Equation.DSMT4">
                  <p:embed/>
                </p:oleObj>
              </mc:Choice>
              <mc:Fallback>
                <p:oleObj name="" r:id="rId4" imgW="3441700" imgH="457200" progId="Equation.DSMT4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8280" y="3055620"/>
                        <a:ext cx="7999730" cy="1005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94310" y="4091306"/>
          <a:ext cx="7852410" cy="951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6" imgW="3390900" imgH="431800" progId="Equation.DSMT4">
                  <p:embed/>
                </p:oleObj>
              </mc:Choice>
              <mc:Fallback>
                <p:oleObj name="" r:id="rId6" imgW="3390900" imgH="431800" progId="Equation.DSMT4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4310" y="4091306"/>
                        <a:ext cx="7852410" cy="9512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40005" y="2116455"/>
            <a:ext cx="883412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黑体" panose="02010609060101010101" pitchFamily="49" charset="-122"/>
                <a:cs typeface="黑体" panose="02010609060101010101" pitchFamily="49" charset="-122"/>
              </a:rPr>
              <a:t>                                         </a:t>
            </a:r>
            <a:r>
              <a:rPr lang="zh-CN" altLang="en-US" sz="2800" b="1">
                <a:solidFill>
                  <a:srgbClr val="0000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并说明</a:t>
            </a:r>
            <a:endParaRPr lang="zh-CN" altLang="en-US" sz="2800" b="1">
              <a:solidFill>
                <a:srgbClr val="0000FF"/>
              </a:solidFill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zh-CN" altLang="en-US" sz="2800" b="1">
                <a:solidFill>
                  <a:srgbClr val="0000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它们的含义</a:t>
            </a:r>
            <a:r>
              <a:rPr lang="en-US" altLang="zh-CN" sz="2800" b="1">
                <a:solidFill>
                  <a:srgbClr val="0000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en-US" altLang="zh-CN" sz="2800" b="1">
              <a:solidFill>
                <a:srgbClr val="0000FF"/>
              </a:solidFill>
              <a:latin typeface="黑体" panose="02010609060101010101" pitchFamily="49" charset="-122"/>
              <a:cs typeface="黑体" panose="02010609060101010101" pitchFamily="49" charset="-122"/>
            </a:endParaRPr>
          </a:p>
        </p:txBody>
      </p:sp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3028" y="2596516"/>
          <a:ext cx="8852535" cy="504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8" imgW="3822700" imgH="228600" progId="Equation.DSMT4">
                  <p:embed/>
                </p:oleObj>
              </mc:Choice>
              <mc:Fallback>
                <p:oleObj name="" r:id="rId8" imgW="3822700" imgH="228600" progId="Equation.DSMT4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3028" y="2596516"/>
                        <a:ext cx="8852535" cy="50419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7"/>
          <p:cNvSpPr>
            <a:spLocks noChangeArrowheads="1"/>
          </p:cNvSpPr>
          <p:nvPr/>
        </p:nvSpPr>
        <p:spPr bwMode="auto">
          <a:xfrm>
            <a:off x="41425" y="28369"/>
            <a:ext cx="1259469" cy="49149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课堂练习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5950" y="645160"/>
            <a:ext cx="38684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latin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zh-CN" altLang="en-US" sz="2400" b="1">
                <a:latin typeface="黑体" panose="02010609060101010101" pitchFamily="49" charset="-122"/>
                <a:cs typeface="黑体" panose="02010609060101010101" pitchFamily="49" charset="-122"/>
              </a:rPr>
              <a:t>教材</a:t>
            </a:r>
            <a:r>
              <a:rPr lang="en-US" altLang="zh-CN" sz="2400" b="1">
                <a:latin typeface="黑体" panose="02010609060101010101" pitchFamily="49" charset="-122"/>
                <a:cs typeface="黑体" panose="02010609060101010101" pitchFamily="49" charset="-122"/>
              </a:rPr>
              <a:t>P10--3</a:t>
            </a:r>
            <a:endParaRPr lang="en-US" altLang="zh-CN" sz="2400" b="1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cs typeface="黑体" panose="02010609060101010101" pitchFamily="49" charset="-122"/>
              </a:rPr>
              <a:t> 教材</a:t>
            </a:r>
            <a:r>
              <a:rPr lang="en-US" altLang="zh-CN" sz="2400" b="1">
                <a:latin typeface="黑体" panose="02010609060101010101" pitchFamily="49" charset="-122"/>
                <a:cs typeface="黑体" panose="02010609060101010101" pitchFamily="49" charset="-122"/>
              </a:rPr>
              <a:t>P11--1</a:t>
            </a:r>
            <a:endParaRPr lang="en-US" altLang="zh-CN" sz="2400" b="1">
              <a:latin typeface="黑体" panose="02010609060101010101" pitchFamily="49" charset="-122"/>
              <a:cs typeface="黑体" panose="02010609060101010101" pitchFamily="49" charset="-122"/>
            </a:endParaRPr>
          </a:p>
        </p:txBody>
      </p:sp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71855" y="1582420"/>
          <a:ext cx="5321300" cy="1628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2781300" imgH="850900" progId="Equation.DSMT4">
                  <p:embed/>
                </p:oleObj>
              </mc:Choice>
              <mc:Fallback>
                <p:oleObj name="" r:id="rId1" imgW="2781300" imgH="850900" progId="Equation.DSMT4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71855" y="1582420"/>
                        <a:ext cx="5321300" cy="1628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71538" y="3210243"/>
          <a:ext cx="7557135" cy="1288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3" imgW="3949700" imgH="673100" progId="Equation.DSMT4">
                  <p:embed/>
                </p:oleObj>
              </mc:Choice>
              <mc:Fallback>
                <p:oleObj name="" r:id="rId3" imgW="3949700" imgH="673100" progId="Equation.DSMT4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1538" y="3210243"/>
                        <a:ext cx="7557135" cy="1288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1149" y="24445"/>
            <a:ext cx="1259469" cy="49149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000" b="1" noProof="1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 </a:t>
            </a:r>
            <a:r>
              <a:rPr lang="zh-CN" altLang="en-US" sz="2000" b="1" noProof="1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思考题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4168" y="768350"/>
          <a:ext cx="7844790" cy="98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1" imgW="3556000" imgH="444500" progId="Equation.DSMT4">
                  <p:embed/>
                </p:oleObj>
              </mc:Choice>
              <mc:Fallback>
                <p:oleObj name="" r:id="rId1" imgW="3556000" imgH="444500" progId="Equation.DSMT4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4168" y="768350"/>
                        <a:ext cx="7844790" cy="980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任意多边形 26"/>
          <p:cNvSpPr/>
          <p:nvPr/>
        </p:nvSpPr>
        <p:spPr>
          <a:xfrm>
            <a:off x="219075" y="1091565"/>
            <a:ext cx="8715375" cy="3277235"/>
          </a:xfrm>
          <a:custGeom>
            <a:avLst/>
            <a:gdLst>
              <a:gd name="connsiteX0" fmla="*/ 466344 w 8622792"/>
              <a:gd name="connsiteY0" fmla="*/ 0 h 3694176"/>
              <a:gd name="connsiteX1" fmla="*/ 0 w 8622792"/>
              <a:gd name="connsiteY1" fmla="*/ 0 h 3694176"/>
              <a:gd name="connsiteX2" fmla="*/ 0 w 8622792"/>
              <a:gd name="connsiteY2" fmla="*/ 3694176 h 3694176"/>
              <a:gd name="connsiteX3" fmla="*/ 8622792 w 8622792"/>
              <a:gd name="connsiteY3" fmla="*/ 3694176 h 3694176"/>
              <a:gd name="connsiteX4" fmla="*/ 8622792 w 8622792"/>
              <a:gd name="connsiteY4" fmla="*/ 9144 h 3694176"/>
              <a:gd name="connsiteX5" fmla="*/ 2240280 w 8622792"/>
              <a:gd name="connsiteY5" fmla="*/ 9144 h 3694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22792" h="3694176">
                <a:moveTo>
                  <a:pt x="466344" y="0"/>
                </a:moveTo>
                <a:lnTo>
                  <a:pt x="0" y="0"/>
                </a:lnTo>
                <a:lnTo>
                  <a:pt x="0" y="3694176"/>
                </a:lnTo>
                <a:lnTo>
                  <a:pt x="8622792" y="3694176"/>
                </a:lnTo>
                <a:lnTo>
                  <a:pt x="8622792" y="9144"/>
                </a:lnTo>
                <a:lnTo>
                  <a:pt x="2240280" y="9144"/>
                </a:lnTo>
              </a:path>
            </a:pathLst>
          </a:custGeom>
          <a:noFill/>
          <a:ln w="19050">
            <a:solidFill>
              <a:schemeClr val="bg1">
                <a:lumMod val="50000"/>
              </a:schemeClr>
            </a:solidFill>
            <a:prstDash val="sys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noProof="1"/>
          </a:p>
        </p:txBody>
      </p:sp>
      <p:sp>
        <p:nvSpPr>
          <p:cNvPr id="2" name="矩形 1"/>
          <p:cNvSpPr/>
          <p:nvPr/>
        </p:nvSpPr>
        <p:spPr>
          <a:xfrm>
            <a:off x="579438" y="966787"/>
            <a:ext cx="112712" cy="2726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noProof="1"/>
          </a:p>
        </p:txBody>
      </p:sp>
      <p:pic>
        <p:nvPicPr>
          <p:cNvPr id="12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41149" y="17570"/>
            <a:ext cx="1259469" cy="46935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 smtClean="0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课堂小结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91653" y="1853188"/>
            <a:ext cx="8308531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黑体" panose="02010609060101010101" pitchFamily="49" charset="-122"/>
              </a:rPr>
              <a:t>知识层面：</a:t>
            </a:r>
            <a:endParaRPr lang="zh-CN" altLang="en-US" sz="2400" b="1" dirty="0" smtClean="0">
              <a:latin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1490" y="2436495"/>
            <a:ext cx="85617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黑体" panose="02010609060101010101" pitchFamily="49" charset="-122"/>
              </a:rPr>
              <a:t>方法层面：</a:t>
            </a:r>
            <a:endParaRPr lang="zh-CN" altLang="en-US" sz="2400" b="1" dirty="0" smtClean="0">
              <a:latin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7734" y="1284291"/>
            <a:ext cx="8308531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黑体" panose="02010609060101010101" pitchFamily="49" charset="-122"/>
              </a:rPr>
              <a:t>本堂课我们学习了以下内容：</a:t>
            </a:r>
            <a:endParaRPr lang="zh-CN" altLang="en-US" sz="2400" b="1" dirty="0">
              <a:latin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05025" y="1852930"/>
            <a:ext cx="32435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黑体" panose="02010609060101010101" pitchFamily="49" charset="-122"/>
                <a:sym typeface="+mn-ea"/>
              </a:rPr>
              <a:t>导数的概念及其内涵；</a:t>
            </a:r>
            <a:endParaRPr lang="zh-CN" altLang="en-US" sz="2400" b="1" dirty="0" smtClean="0"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05025" y="2436495"/>
            <a:ext cx="4621530" cy="1014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黑体" panose="02010609060101010101" pitchFamily="49" charset="-122"/>
                <a:sym typeface="+mn-ea"/>
              </a:rPr>
              <a:t>以已知探究未知；无限逼近；</a:t>
            </a:r>
            <a:endParaRPr lang="zh-CN" altLang="en-US" sz="2400" b="1" dirty="0" smtClean="0">
              <a:latin typeface="黑体" panose="02010609060101010101" pitchFamily="49" charset="-122"/>
              <a:sym typeface="+mn-ea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黑体" panose="02010609060101010101" pitchFamily="49" charset="-122"/>
                <a:sym typeface="+mn-ea"/>
              </a:rPr>
              <a:t>由特殊到一般，由具体到抽象等</a:t>
            </a:r>
            <a:r>
              <a:rPr lang="en-US" altLang="zh-CN" sz="2400" b="1" dirty="0" smtClean="0">
                <a:latin typeface="黑体" panose="02010609060101010101" pitchFamily="49" charset="-122"/>
                <a:sym typeface="+mn-ea"/>
              </a:rPr>
              <a:t>.</a:t>
            </a:r>
            <a:endParaRPr lang="en-US" altLang="zh-CN" sz="2400" b="1" dirty="0" smtClean="0"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05025" y="3636645"/>
            <a:ext cx="3708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领略了数学的简洁美！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/>
      <p:bldP spid="11" grpId="0"/>
      <p:bldP spid="9" grpId="0"/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41149" y="17570"/>
            <a:ext cx="1259469" cy="49149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作业布置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3549" y="787752"/>
            <a:ext cx="8308531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黑体" panose="02010609060101010101" pitchFamily="49" charset="-122"/>
                <a:cs typeface="黑体" panose="02010609060101010101" pitchFamily="49" charset="-122"/>
              </a:rPr>
              <a:t>1.《</a:t>
            </a:r>
            <a:r>
              <a:rPr lang="zh-CN" altLang="en-US" sz="2400" b="1" dirty="0" smtClean="0">
                <a:latin typeface="黑体" panose="02010609060101010101" pitchFamily="49" charset="-122"/>
                <a:cs typeface="黑体" panose="02010609060101010101" pitchFamily="49" charset="-122"/>
              </a:rPr>
              <a:t>同步导练</a:t>
            </a:r>
            <a:r>
              <a:rPr lang="en-US" altLang="zh-CN" sz="2400" b="1" dirty="0" smtClean="0">
                <a:latin typeface="黑体" panose="02010609060101010101" pitchFamily="49" charset="-122"/>
                <a:cs typeface="黑体" panose="02010609060101010101" pitchFamily="49" charset="-122"/>
              </a:rPr>
              <a:t>》</a:t>
            </a:r>
            <a:r>
              <a:rPr lang="zh-CN" altLang="en-US" sz="2400" b="1" dirty="0" smtClean="0">
                <a:latin typeface="黑体" panose="02010609060101010101" pitchFamily="49" charset="-122"/>
                <a:cs typeface="黑体" panose="02010609060101010101" pitchFamily="49" charset="-122"/>
              </a:rPr>
              <a:t>第</a:t>
            </a:r>
            <a:r>
              <a:rPr lang="en-US" altLang="zh-CN" sz="2400" b="1" dirty="0" smtClean="0">
                <a:latin typeface="黑体" panose="02010609060101010101" pitchFamily="49" charset="-122"/>
                <a:cs typeface="黑体" panose="02010609060101010101" pitchFamily="49" charset="-122"/>
              </a:rPr>
              <a:t>2</a:t>
            </a:r>
            <a:r>
              <a:rPr lang="zh-CN" altLang="en-US" sz="2400" b="1" dirty="0" smtClean="0">
                <a:latin typeface="黑体" panose="02010609060101010101" pitchFamily="49" charset="-122"/>
                <a:cs typeface="黑体" panose="02010609060101010101" pitchFamily="49" charset="-122"/>
              </a:rPr>
              <a:t>课时</a:t>
            </a:r>
            <a:endParaRPr lang="zh-CN" altLang="en-US" sz="2400" b="1" dirty="0" smtClean="0">
              <a:latin typeface="黑体" panose="02010609060101010101" pitchFamily="49" charset="-122"/>
              <a:cs typeface="黑体" panose="02010609060101010101" pitchFamily="49" charset="-122"/>
            </a:endParaRPr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93675" y="1573530"/>
          <a:ext cx="8885555" cy="1611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2" imgW="4902200" imgH="889000" progId="Equation.DSMT4">
                  <p:embed/>
                </p:oleObj>
              </mc:Choice>
              <mc:Fallback>
                <p:oleObj name="" r:id="rId2" imgW="4902200" imgH="889000" progId="Equation.DSMT4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3675" y="1573530"/>
                        <a:ext cx="8885555" cy="1611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2793372" y="3660051"/>
            <a:ext cx="3005951" cy="76944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p>
            <a:pPr algn="ctr" eaLnBrk="1" fontAlgn="auto" hangingPunct="1">
              <a:buFont typeface="Arial" panose="020B0604020202020204" pitchFamily="34" charset="0"/>
              <a:buNone/>
              <a:defRPr/>
            </a:pPr>
            <a:r>
              <a:rPr lang="zh-CN" altLang="en-US" sz="4400" b="1" noProof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谢谢大家！</a:t>
            </a:r>
            <a:endParaRPr lang="zh-CN" altLang="en-US" sz="4400" b="1" noProof="1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矩形 7"/>
          <p:cNvSpPr>
            <a:spLocks noChangeArrowheads="1"/>
          </p:cNvSpPr>
          <p:nvPr/>
        </p:nvSpPr>
        <p:spPr bwMode="auto">
          <a:xfrm>
            <a:off x="41425" y="28369"/>
            <a:ext cx="1259469" cy="49149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知识回顾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7790" y="761365"/>
          <a:ext cx="8949055" cy="526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2" imgW="3898900" imgH="228600" progId="Equation.DSMT4">
                  <p:embed/>
                </p:oleObj>
              </mc:Choice>
              <mc:Fallback>
                <p:oleObj name="" r:id="rId2" imgW="3898900" imgH="228600" progId="Equation.DSMT4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7790" y="761365"/>
                        <a:ext cx="8949055" cy="526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448560" y="1529715"/>
          <a:ext cx="402145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4" imgW="1548765" imgH="393700" progId="Equation.DSMT4">
                  <p:embed/>
                </p:oleObj>
              </mc:Choice>
              <mc:Fallback>
                <p:oleObj name="" r:id="rId4" imgW="1548765" imgH="393700" progId="Equation.DSMT4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48560" y="1529715"/>
                        <a:ext cx="4021455" cy="102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6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 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27357" y="886502"/>
            <a:ext cx="8820150" cy="1407711"/>
          </a:xfrm>
          <a:prstGeom prst="rect">
            <a:avLst/>
          </a:prstGeom>
          <a:blipFill rotWithShape="1">
            <a:blip r:embed="rId2"/>
            <a:stretch>
              <a:fillRect l="-1088" r="-622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100">
                <a:noFill/>
              </a:rPr>
              <a:t> </a:t>
            </a:r>
            <a:endParaRPr lang="zh-CN" altLang="en-US" sz="100">
              <a:noFill/>
            </a:endParaRPr>
          </a:p>
        </p:txBody>
      </p:sp>
      <p:sp>
        <p:nvSpPr>
          <p:cNvPr id="5144" name="Text 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-110636" y="1991112"/>
            <a:ext cx="9157885" cy="540632"/>
          </a:xfrm>
          <a:prstGeom prst="rect">
            <a:avLst/>
          </a:prstGeom>
          <a:blipFill rotWithShape="1">
            <a:blip r:embed="rId3"/>
            <a:stretch>
              <a:fillRect b="-8475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100">
                <a:noFill/>
              </a:rPr>
              <a:t> </a:t>
            </a:r>
            <a:endParaRPr lang="zh-CN" altLang="en-US" sz="100">
              <a:noFill/>
            </a:endParaRP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340995" y="2553970"/>
            <a:ext cx="8341360" cy="46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US" altLang="zh-CN" sz="2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(1) </a:t>
            </a:r>
            <a:r>
              <a:rPr lang="zh-CN" altLang="en-US" sz="2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运动员在这段时间里是静止的吗</a:t>
            </a:r>
            <a:r>
              <a:rPr lang="en-US" altLang="zh-CN" sz="2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?</a:t>
            </a:r>
            <a:endParaRPr lang="en-US" altLang="zh-CN" sz="21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358775" y="2994660"/>
            <a:ext cx="8379460" cy="785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US" altLang="zh-CN" sz="2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(2) </a:t>
            </a:r>
            <a:r>
              <a:rPr lang="zh-CN" altLang="en-US" sz="2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你认为用平均速度描述</a:t>
            </a:r>
            <a:r>
              <a:rPr lang="zh-CN" altLang="en-US" sz="21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运动员</a:t>
            </a:r>
            <a:endParaRPr lang="zh-CN" altLang="en-US" sz="21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eaLnBrk="1" hangingPunct="1">
              <a:lnSpc>
                <a:spcPct val="100000"/>
              </a:lnSpc>
            </a:pPr>
            <a:r>
              <a:rPr lang="zh-CN" altLang="en-US" sz="21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的</a:t>
            </a:r>
            <a:r>
              <a:rPr lang="zh-CN" altLang="en-US" sz="2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运动状态有什么问题吗</a:t>
            </a:r>
            <a:r>
              <a:rPr lang="en-US" altLang="zh-CN" sz="2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?</a:t>
            </a:r>
            <a:endParaRPr lang="en-US" altLang="zh-CN" sz="21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graphicFrame>
        <p:nvGraphicFramePr>
          <p:cNvPr id="25" name="对象 24"/>
          <p:cNvGraphicFramePr/>
          <p:nvPr/>
        </p:nvGraphicFramePr>
        <p:xfrm>
          <a:off x="806450" y="429895"/>
          <a:ext cx="8143875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60" name="Document" r:id="rId4" imgW="7809230" imgH="652780" progId="Word.Document.8">
                  <p:embed/>
                </p:oleObj>
              </mc:Choice>
              <mc:Fallback>
                <p:oleObj name="Document" r:id="rId4" imgW="7809230" imgH="652780" progId="Word.Document.8">
                  <p:embed/>
                  <p:pic>
                    <p:nvPicPr>
                      <p:cNvPr id="0" name="图片 22635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6450" y="429895"/>
                        <a:ext cx="8143875" cy="677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640195" y="2567940"/>
          <a:ext cx="2407285" cy="1445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6" imgW="1270000" imgH="762000" progId="Equation.DSMT4">
                  <p:embed/>
                </p:oleObj>
              </mc:Choice>
              <mc:Fallback>
                <p:oleObj name="" r:id="rId6" imgW="1270000" imgH="762000" progId="Equation.DSMT4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640195" y="2567940"/>
                        <a:ext cx="2407285" cy="1445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组合 13"/>
          <p:cNvGrpSpPr/>
          <p:nvPr/>
        </p:nvGrpSpPr>
        <p:grpSpPr>
          <a:xfrm>
            <a:off x="4827270" y="2567940"/>
            <a:ext cx="3234690" cy="2419350"/>
            <a:chOff x="7560" y="4044"/>
            <a:chExt cx="5094" cy="3810"/>
          </a:xfrm>
        </p:grpSpPr>
        <p:grpSp>
          <p:nvGrpSpPr>
            <p:cNvPr id="2" name="组合 1"/>
            <p:cNvGrpSpPr/>
            <p:nvPr/>
          </p:nvGrpSpPr>
          <p:grpSpPr>
            <a:xfrm>
              <a:off x="7560" y="4044"/>
              <a:ext cx="5094" cy="3811"/>
              <a:chOff x="8568" y="3960"/>
              <a:chExt cx="5094" cy="3811"/>
            </a:xfrm>
          </p:grpSpPr>
          <p:sp>
            <p:nvSpPr>
              <p:cNvPr id="38" name="任意多边形 37"/>
              <p:cNvSpPr/>
              <p:nvPr/>
            </p:nvSpPr>
            <p:spPr>
              <a:xfrm>
                <a:off x="9240" y="3960"/>
                <a:ext cx="2992" cy="2999"/>
              </a:xfrm>
              <a:custGeom>
                <a:avLst/>
                <a:gdLst>
                  <a:gd name="connsiteX0" fmla="*/ 0 w 1900238"/>
                  <a:gd name="connsiteY0" fmla="*/ 847725 h 2376487"/>
                  <a:gd name="connsiteX1" fmla="*/ 628650 w 1900238"/>
                  <a:gd name="connsiteY1" fmla="*/ 4762 h 2376487"/>
                  <a:gd name="connsiteX2" fmla="*/ 1314450 w 1900238"/>
                  <a:gd name="connsiteY2" fmla="*/ 876300 h 2376487"/>
                  <a:gd name="connsiteX3" fmla="*/ 1900238 w 1900238"/>
                  <a:gd name="connsiteY3" fmla="*/ 2376487 h 2376487"/>
                  <a:gd name="connsiteX4" fmla="*/ 1900238 w 1900238"/>
                  <a:gd name="connsiteY4" fmla="*/ 2376487 h 23764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00238" h="2376487">
                    <a:moveTo>
                      <a:pt x="0" y="847725"/>
                    </a:moveTo>
                    <a:cubicBezTo>
                      <a:pt x="204787" y="423862"/>
                      <a:pt x="409575" y="0"/>
                      <a:pt x="628650" y="4762"/>
                    </a:cubicBezTo>
                    <a:cubicBezTo>
                      <a:pt x="847725" y="9525"/>
                      <a:pt x="1102519" y="481013"/>
                      <a:pt x="1314450" y="876300"/>
                    </a:cubicBezTo>
                    <a:cubicBezTo>
                      <a:pt x="1526381" y="1271587"/>
                      <a:pt x="1900238" y="2376487"/>
                      <a:pt x="1900238" y="2376487"/>
                    </a:cubicBezTo>
                    <a:lnTo>
                      <a:pt x="1900238" y="2376487"/>
                    </a:lnTo>
                  </a:path>
                </a:pathLst>
              </a:cu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0"/>
              </a:p>
            </p:txBody>
          </p:sp>
          <p:grpSp>
            <p:nvGrpSpPr>
              <p:cNvPr id="3" name="组合 57"/>
              <p:cNvGrpSpPr/>
              <p:nvPr/>
            </p:nvGrpSpPr>
            <p:grpSpPr bwMode="auto">
              <a:xfrm>
                <a:off x="8568" y="4092"/>
                <a:ext cx="5095" cy="3521"/>
                <a:chOff x="1714480" y="3357562"/>
                <a:chExt cx="3235109" cy="2980943"/>
              </a:xfrm>
            </p:grpSpPr>
            <p:cxnSp>
              <p:nvCxnSpPr>
                <p:cNvPr id="10" name="直接箭头连接符 9"/>
                <p:cNvCxnSpPr/>
                <p:nvPr/>
              </p:nvCxnSpPr>
              <p:spPr>
                <a:xfrm flipV="1">
                  <a:off x="1785917" y="5783262"/>
                  <a:ext cx="3016271" cy="2651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接箭头连接符 11"/>
                <p:cNvCxnSpPr/>
                <p:nvPr/>
              </p:nvCxnSpPr>
              <p:spPr>
                <a:xfrm rot="5400000" flipH="1" flipV="1">
                  <a:off x="714667" y="4857425"/>
                  <a:ext cx="2856883" cy="3175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41" name="TextBox 38"/>
                <p:cNvSpPr txBox="1">
                  <a:spLocks noChangeArrowheads="1"/>
                </p:cNvSpPr>
                <p:nvPr/>
              </p:nvSpPr>
              <p:spPr bwMode="auto">
                <a:xfrm>
                  <a:off x="4692412" y="5735402"/>
                  <a:ext cx="257177" cy="5520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1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endParaRPr lang="zh-CN" altLang="en-US" sz="2100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142" name="TextBox 39"/>
                <p:cNvSpPr txBox="1">
                  <a:spLocks noChangeArrowheads="1"/>
                </p:cNvSpPr>
                <p:nvPr/>
              </p:nvSpPr>
              <p:spPr bwMode="auto">
                <a:xfrm>
                  <a:off x="1714480" y="3357562"/>
                  <a:ext cx="316232" cy="552051"/>
                </a:xfrm>
                <a:prstGeom prst="rect">
                  <a:avLst/>
                </a:prstGeom>
                <a:noFill/>
                <a:ln w="9525">
                  <a:solidFill>
                    <a:schemeClr val="bg1"/>
                  </a:solidFill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1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zh-CN" altLang="en-US" sz="2100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143" name="TextBox 40"/>
                <p:cNvSpPr txBox="1">
                  <a:spLocks noChangeArrowheads="1"/>
                </p:cNvSpPr>
                <p:nvPr/>
              </p:nvSpPr>
              <p:spPr bwMode="auto">
                <a:xfrm>
                  <a:off x="1785918" y="5786454"/>
                  <a:ext cx="375288" cy="5520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100" i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endParaRPr lang="zh-CN" altLang="en-US" sz="2100" i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" name="组合 58"/>
              <p:cNvGrpSpPr/>
              <p:nvPr/>
            </p:nvGrpSpPr>
            <p:grpSpPr bwMode="auto">
              <a:xfrm>
                <a:off x="9710" y="4070"/>
                <a:ext cx="1141" cy="3701"/>
                <a:chOff x="2350785" y="3522166"/>
                <a:chExt cx="724669" cy="3134016"/>
              </a:xfrm>
            </p:grpSpPr>
            <p:cxnSp>
              <p:nvCxnSpPr>
                <p:cNvPr id="43" name="直接连接符 42"/>
                <p:cNvCxnSpPr/>
                <p:nvPr/>
              </p:nvCxnSpPr>
              <p:spPr>
                <a:xfrm>
                  <a:off x="2681072" y="3522166"/>
                  <a:ext cx="58709" cy="2371398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5124" name="Object 4"/>
                <p:cNvGraphicFramePr>
                  <a:graphicFrameLocks noChangeAspect="1"/>
                </p:cNvGraphicFramePr>
                <p:nvPr/>
              </p:nvGraphicFramePr>
              <p:xfrm>
                <a:off x="2350785" y="5974524"/>
                <a:ext cx="724669" cy="68165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6358" name="Equation" r:id="rId8" imgW="10058400" imgH="9448800" progId="Equation.DSMT4">
                        <p:embed/>
                      </p:oleObj>
                    </mc:Choice>
                    <mc:Fallback>
                      <p:oleObj name="Equation" r:id="rId8" imgW="10058400" imgH="9448800" progId="Equation.DSMT4">
                        <p:embed/>
                        <p:pic>
                          <p:nvPicPr>
                            <p:cNvPr id="0" name="图片 22635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350785" y="5974524"/>
                              <a:ext cx="724669" cy="68165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5" name="组合 59"/>
              <p:cNvGrpSpPr/>
              <p:nvPr/>
            </p:nvGrpSpPr>
            <p:grpSpPr bwMode="auto">
              <a:xfrm>
                <a:off x="9304" y="5021"/>
                <a:ext cx="2495" cy="2750"/>
                <a:chOff x="2143108" y="4572008"/>
                <a:chExt cx="1584298" cy="2328916"/>
              </a:xfrm>
            </p:grpSpPr>
            <p:cxnSp>
              <p:nvCxnSpPr>
                <p:cNvPr id="7" name="直接连接符 6"/>
                <p:cNvCxnSpPr/>
                <p:nvPr/>
              </p:nvCxnSpPr>
              <p:spPr>
                <a:xfrm>
                  <a:off x="2143108" y="4572008"/>
                  <a:ext cx="1285881" cy="1588"/>
                </a:xfrm>
                <a:prstGeom prst="line">
                  <a:avLst/>
                </a:prstGeom>
                <a:ln w="28575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接连接符 7"/>
                <p:cNvCxnSpPr/>
                <p:nvPr/>
              </p:nvCxnSpPr>
              <p:spPr>
                <a:xfrm>
                  <a:off x="3412504" y="4609405"/>
                  <a:ext cx="15850" cy="1605104"/>
                </a:xfrm>
                <a:prstGeom prst="line">
                  <a:avLst/>
                </a:prstGeom>
                <a:ln w="28575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5123" name="Object 4"/>
                <p:cNvGraphicFramePr>
                  <a:graphicFrameLocks noChangeAspect="1"/>
                </p:cNvGraphicFramePr>
                <p:nvPr/>
              </p:nvGraphicFramePr>
              <p:xfrm>
                <a:off x="3350477" y="6250317"/>
                <a:ext cx="376929" cy="6506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6359" name="Equation" r:id="rId10" imgW="5486400" imgH="9448800" progId="Equation.DSMT4">
                        <p:embed/>
                      </p:oleObj>
                    </mc:Choice>
                    <mc:Fallback>
                      <p:oleObj name="Equation" r:id="rId10" imgW="5486400" imgH="9448800" progId="Equation.DSMT4">
                        <p:embed/>
                        <p:pic>
                          <p:nvPicPr>
                            <p:cNvPr id="0" name="图片 22635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50477" y="6250317"/>
                              <a:ext cx="376929" cy="65060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13" name="文本框 12"/>
            <p:cNvSpPr txBox="1"/>
            <p:nvPr/>
          </p:nvSpPr>
          <p:spPr>
            <a:xfrm>
              <a:off x="7764" y="7003"/>
              <a:ext cx="532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0</a:t>
              </a:r>
              <a:endParaRPr lang="en-US" altLang="zh-CN"/>
            </a:p>
          </p:txBody>
        </p:sp>
      </p:grpSp>
      <p:sp>
        <p:nvSpPr>
          <p:cNvPr id="41" name="矩形 7"/>
          <p:cNvSpPr>
            <a:spLocks noChangeArrowheads="1"/>
          </p:cNvSpPr>
          <p:nvPr/>
        </p:nvSpPr>
        <p:spPr bwMode="auto">
          <a:xfrm>
            <a:off x="41425" y="28369"/>
            <a:ext cx="1259469" cy="49149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知识回顾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  <p:bldP spid="5144" grpId="0" animBg="1"/>
      <p:bldP spid="5129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7"/>
          <p:cNvSpPr>
            <a:spLocks noChangeArrowheads="1"/>
          </p:cNvSpPr>
          <p:nvPr/>
        </p:nvSpPr>
        <p:spPr bwMode="auto">
          <a:xfrm>
            <a:off x="37836" y="13412"/>
            <a:ext cx="1259469" cy="46935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 smtClean="0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问题提出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graphicFrame>
        <p:nvGraphicFramePr>
          <p:cNvPr id="20" name="对象 19"/>
          <p:cNvGraphicFramePr/>
          <p:nvPr/>
        </p:nvGraphicFramePr>
        <p:xfrm>
          <a:off x="251776" y="730091"/>
          <a:ext cx="7783195" cy="518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91" name="Document" r:id="rId2" imgW="7829550" imgH="523875" progId="Word.Document.8">
                  <p:embed/>
                </p:oleObj>
              </mc:Choice>
              <mc:Fallback>
                <p:oleObj name="Document" r:id="rId2" imgW="7829550" imgH="523875" progId="Word.Document.8">
                  <p:embed/>
                  <p:pic>
                    <p:nvPicPr>
                      <p:cNvPr id="0" name="图片 22839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1776" y="730091"/>
                        <a:ext cx="7783195" cy="5181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352550" y="1307603"/>
            <a:ext cx="20764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瞬时速度</a:t>
            </a:r>
            <a:endParaRPr lang="zh-CN" altLang="en-US" sz="2400" b="1" dirty="0" smtClean="0"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635250" y="1333229"/>
            <a:ext cx="64325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  <a:latin typeface="+mn-ea"/>
                <a:ea typeface="+mn-ea"/>
                <a:cs typeface="+mn-ea"/>
              </a:rPr>
              <a:t>——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  <a:cs typeface="+mn-ea"/>
              </a:rPr>
              <a:t>物体在某一时刻的速度称之为瞬时速度</a:t>
            </a:r>
            <a:r>
              <a:rPr lang="en-US" altLang="zh-CN" sz="2400" b="1" dirty="0" smtClean="0">
                <a:solidFill>
                  <a:srgbClr val="0000FF"/>
                </a:solidFill>
                <a:latin typeface="+mn-ea"/>
                <a:ea typeface="+mn-ea"/>
                <a:cs typeface="+mn-ea"/>
              </a:rPr>
              <a:t>.</a:t>
            </a:r>
            <a:endParaRPr lang="en-US" altLang="zh-CN" sz="2400" b="1" dirty="0" smtClean="0">
              <a:solidFill>
                <a:srgbClr val="0000FF"/>
              </a:solidFill>
              <a:latin typeface="+mn-ea"/>
              <a:ea typeface="+mn-ea"/>
              <a:cs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238250" y="3466454"/>
            <a:ext cx="64325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以已知探究未知，我们不妨从平均速度入手</a:t>
            </a:r>
            <a:r>
              <a:rPr lang="en-US" altLang="zh-CN" sz="2400" b="1" dirty="0" smtClean="0">
                <a:solidFill>
                  <a:srgbClr val="0000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en-US" altLang="zh-CN" sz="2400" b="1" dirty="0" smtClean="0">
              <a:solidFill>
                <a:srgbClr val="0000FF"/>
              </a:solidFill>
              <a:latin typeface="黑体" panose="02010609060101010101" pitchFamily="49" charset="-122"/>
              <a:cs typeface="黑体" panose="02010609060101010101" pitchFamily="49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51460" y="2064385"/>
            <a:ext cx="8816340" cy="1014095"/>
            <a:chOff x="396" y="3251"/>
            <a:chExt cx="13884" cy="1597"/>
          </a:xfrm>
        </p:grpSpPr>
        <p:graphicFrame>
          <p:nvGraphicFramePr>
            <p:cNvPr id="24" name="对象 23"/>
            <p:cNvGraphicFramePr/>
            <p:nvPr/>
          </p:nvGraphicFramePr>
          <p:xfrm>
            <a:off x="396" y="3251"/>
            <a:ext cx="12257" cy="1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390" name="Document" r:id="rId4" imgW="7829550" imgH="1028700" progId="Word.Document.8">
                    <p:embed/>
                  </p:oleObj>
                </mc:Choice>
                <mc:Fallback>
                  <p:oleObj name="Document" r:id="rId4" imgW="7829550" imgH="1028700" progId="Word.Document.8">
                    <p:embed/>
                    <p:pic>
                      <p:nvPicPr>
                        <p:cNvPr id="0" name="图片 228389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96" y="3251"/>
                          <a:ext cx="12257" cy="159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25" name="Object 57"/>
            <p:cNvGraphicFramePr>
              <a:graphicFrameLocks noChangeAspect="1"/>
            </p:cNvGraphicFramePr>
            <p:nvPr/>
          </p:nvGraphicFramePr>
          <p:xfrm>
            <a:off x="7734" y="3313"/>
            <a:ext cx="6546" cy="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400" name="" r:id="rId6" imgW="1574800" imgH="228600" progId="Equation.3">
                    <p:embed/>
                  </p:oleObj>
                </mc:Choice>
                <mc:Fallback>
                  <p:oleObj name="" r:id="rId6" imgW="1574800" imgH="228600" progId="Equation.3">
                    <p:embed/>
                    <p:pic>
                      <p:nvPicPr>
                        <p:cNvPr id="0" name="图片 21209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34" y="3313"/>
                          <a:ext cx="6546" cy="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225" name="Object 57"/>
          <p:cNvGraphicFramePr>
            <a:graphicFrameLocks noChangeAspect="1"/>
          </p:cNvGraphicFramePr>
          <p:nvPr/>
        </p:nvGraphicFramePr>
        <p:xfrm>
          <a:off x="1685925" y="601980"/>
          <a:ext cx="428752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00" name="" r:id="rId2" imgW="1473835" imgH="228600" progId="Equation.3">
                  <p:embed/>
                </p:oleObj>
              </mc:Choice>
              <mc:Fallback>
                <p:oleObj name="" r:id="rId2" imgW="1473835" imgH="228600" progId="Equation.3">
                  <p:embed/>
                  <p:pic>
                    <p:nvPicPr>
                      <p:cNvPr id="0" name="图片 2120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925" y="601980"/>
                        <a:ext cx="428752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矩形 7"/>
          <p:cNvSpPr>
            <a:spLocks noChangeArrowheads="1"/>
          </p:cNvSpPr>
          <p:nvPr/>
        </p:nvSpPr>
        <p:spPr bwMode="auto">
          <a:xfrm>
            <a:off x="37836" y="13412"/>
            <a:ext cx="1259469" cy="46935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 smtClean="0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问题探究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86410" y="1442720"/>
            <a:ext cx="49034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zh-CN" sz="240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△t&gt;0</a:t>
            </a:r>
            <a:r>
              <a:rPr lang="zh-CN" sz="2400" b="1" dirty="0" smtClean="0">
                <a:ln>
                  <a:noFill/>
                </a:ln>
                <a:effectLst/>
                <a:latin typeface="黑体" panose="02010609060101010101" pitchFamily="49" charset="-122"/>
                <a:cs typeface="黑体" panose="02010609060101010101" pitchFamily="49" charset="-122"/>
                <a:sym typeface="+mn-ea"/>
              </a:rPr>
              <a:t>时</a:t>
            </a:r>
            <a:r>
              <a:rPr lang="zh-CN" altLang="zh-CN" sz="2400" b="1" dirty="0" smtClean="0">
                <a:ln>
                  <a:noFill/>
                </a:ln>
                <a:effectLst/>
                <a:latin typeface="黑体" panose="02010609060101010101" pitchFamily="49" charset="-122"/>
                <a:cs typeface="黑体" panose="02010609060101010101" pitchFamily="49" charset="-122"/>
                <a:sym typeface="+mn-ea"/>
              </a:rPr>
              <a:t>, </a:t>
            </a:r>
            <a:r>
              <a:rPr lang="zh-CN" sz="2400" b="1" dirty="0" smtClean="0">
                <a:ln>
                  <a:noFill/>
                </a:ln>
                <a:effectLst/>
                <a:latin typeface="黑体" panose="02010609060101010101" pitchFamily="49" charset="-122"/>
                <a:cs typeface="黑体" panose="02010609060101010101" pitchFamily="49" charset="-122"/>
                <a:sym typeface="+mn-ea"/>
              </a:rPr>
              <a:t>在</a:t>
            </a:r>
            <a:r>
              <a:rPr lang="zh-CN" altLang="zh-CN" sz="240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[2, 2 +△t ]</a:t>
            </a:r>
            <a:r>
              <a:rPr lang="zh-CN" sz="2400" b="1" dirty="0" smtClean="0">
                <a:ln>
                  <a:noFill/>
                </a:ln>
                <a:effectLst/>
                <a:latin typeface="黑体" panose="02010609060101010101" pitchFamily="49" charset="-122"/>
                <a:sym typeface="+mn-ea"/>
              </a:rPr>
              <a:t>这段时间内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7533" y="3130550"/>
            <a:ext cx="4720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zh-CN" sz="240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△t&lt;0</a:t>
            </a:r>
            <a:r>
              <a:rPr lang="zh-CN" sz="2400" b="1" dirty="0" smtClean="0">
                <a:ln>
                  <a:noFill/>
                </a:ln>
                <a:effectLst/>
                <a:latin typeface="黑体" panose="02010609060101010101" pitchFamily="49" charset="-122"/>
                <a:cs typeface="黑体" panose="02010609060101010101" pitchFamily="49" charset="-122"/>
                <a:sym typeface="+mn-ea"/>
              </a:rPr>
              <a:t>时</a:t>
            </a:r>
            <a:r>
              <a:rPr lang="zh-CN" altLang="zh-CN" sz="2400" b="1" dirty="0" smtClean="0">
                <a:ln>
                  <a:noFill/>
                </a:ln>
                <a:effectLst/>
                <a:latin typeface="黑体" panose="02010609060101010101" pitchFamily="49" charset="-122"/>
                <a:cs typeface="黑体" panose="02010609060101010101" pitchFamily="49" charset="-122"/>
                <a:sym typeface="+mn-ea"/>
              </a:rPr>
              <a:t>, </a:t>
            </a:r>
            <a:r>
              <a:rPr lang="zh-CN" sz="2400" b="1" dirty="0" smtClean="0">
                <a:ln>
                  <a:noFill/>
                </a:ln>
                <a:effectLst/>
                <a:latin typeface="黑体" panose="02010609060101010101" pitchFamily="49" charset="-122"/>
                <a:cs typeface="黑体" panose="02010609060101010101" pitchFamily="49" charset="-122"/>
                <a:sym typeface="+mn-ea"/>
              </a:rPr>
              <a:t>在</a:t>
            </a:r>
            <a:r>
              <a:rPr lang="zh-CN" altLang="zh-CN" sz="240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[ 2+△t, 2 ]</a:t>
            </a:r>
            <a:r>
              <a:rPr lang="zh-CN" sz="2400" b="1" dirty="0" smtClean="0">
                <a:ln>
                  <a:noFill/>
                </a:ln>
                <a:effectLst/>
                <a:latin typeface="黑体" panose="02010609060101010101" pitchFamily="49" charset="-122"/>
                <a:sym typeface="+mn-ea"/>
              </a:rPr>
              <a:t>这段时间内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anose="02010609060101010101" pitchFamily="49" charset="-122"/>
              <a:sym typeface="+mn-ea"/>
            </a:endParaRPr>
          </a:p>
        </p:txBody>
      </p:sp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915160" y="2083435"/>
          <a:ext cx="4549140" cy="815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4" imgW="2197100" imgH="393700" progId="Equation.DSMT4">
                  <p:embed/>
                </p:oleObj>
              </mc:Choice>
              <mc:Fallback>
                <p:oleObj name="" r:id="rId4" imgW="2197100" imgH="393700" progId="Equation.DSMT4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15160" y="2083435"/>
                        <a:ext cx="4549140" cy="815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915160" y="3853180"/>
          <a:ext cx="4549140" cy="815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6" imgW="2197100" imgH="393700" progId="Equation.DSMT4">
                  <p:embed/>
                </p:oleObj>
              </mc:Choice>
              <mc:Fallback>
                <p:oleObj name="" r:id="rId6" imgW="2197100" imgH="393700" progId="Equation.DSMT4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15160" y="3853180"/>
                        <a:ext cx="4549140" cy="815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70" name="Group 2"/>
          <p:cNvGraphicFramePr>
            <a:graphicFrameLocks noGrp="1"/>
          </p:cNvGraphicFramePr>
          <p:nvPr/>
        </p:nvGraphicFramePr>
        <p:xfrm>
          <a:off x="34926" y="1144603"/>
          <a:ext cx="9108440" cy="3326765"/>
        </p:xfrm>
        <a:graphic>
          <a:graphicData uri="http://schemas.openxmlformats.org/drawingml/2006/table">
            <a:tbl>
              <a:tblPr/>
              <a:tblGrid>
                <a:gridCol w="4716145"/>
                <a:gridCol w="4392295"/>
              </a:tblGrid>
              <a:tr h="526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19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△t&lt;0</a:t>
                      </a:r>
                      <a:r>
                        <a:rPr kumimoji="0" lang="zh-CN" sz="1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时</a:t>
                      </a:r>
                      <a:r>
                        <a:rPr kumimoji="0" lang="zh-CN" altLang="zh-CN" sz="1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, </a:t>
                      </a:r>
                      <a:r>
                        <a:rPr kumimoji="0" lang="zh-CN" sz="1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在</a:t>
                      </a:r>
                      <a:r>
                        <a:rPr kumimoji="0" lang="zh-CN" altLang="zh-CN" sz="19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[ 2+△t, 2 ]</a:t>
                      </a:r>
                      <a:r>
                        <a:rPr kumimoji="0" lang="zh-CN" sz="1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这段时间内</a:t>
                      </a:r>
                      <a:endParaRPr kumimoji="0" lang="zh-CN" sz="19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19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△t&gt;0</a:t>
                      </a:r>
                      <a:r>
                        <a:rPr kumimoji="0" lang="zh-CN" sz="1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时</a:t>
                      </a:r>
                      <a:r>
                        <a:rPr kumimoji="0" lang="zh-CN" altLang="zh-CN" sz="1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, </a:t>
                      </a:r>
                      <a:r>
                        <a:rPr kumimoji="0" lang="zh-CN" sz="1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在</a:t>
                      </a:r>
                      <a:r>
                        <a:rPr kumimoji="0" lang="zh-CN" altLang="zh-CN" sz="19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[2, 2 +△t ]</a:t>
                      </a:r>
                      <a:r>
                        <a:rPr kumimoji="0" lang="zh-CN" sz="1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这段时间内</a:t>
                      </a:r>
                      <a:endParaRPr kumimoji="0" lang="zh-CN" sz="19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1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95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1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34281" marB="342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99" name="Object 31"/>
          <p:cNvGraphicFramePr>
            <a:graphicFrameLocks noChangeAspect="1"/>
          </p:cNvGraphicFramePr>
          <p:nvPr/>
        </p:nvGraphicFramePr>
        <p:xfrm>
          <a:off x="871539" y="1709252"/>
          <a:ext cx="3095625" cy="382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88" name="" r:id="rId2" imgW="1078865" imgH="177800" progId="Equation.3">
                  <p:embed/>
                </p:oleObj>
              </mc:Choice>
              <mc:Fallback>
                <p:oleObj name="" r:id="rId2" imgW="1078865" imgH="177800" progId="Equation.3">
                  <p:embed/>
                  <p:pic>
                    <p:nvPicPr>
                      <p:cNvPr id="0" name="图片 2120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9" y="1709252"/>
                        <a:ext cx="3095625" cy="382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00" name="Object 32"/>
          <p:cNvGraphicFramePr>
            <a:graphicFrameLocks noChangeAspect="1"/>
          </p:cNvGraphicFramePr>
          <p:nvPr/>
        </p:nvGraphicFramePr>
        <p:xfrm>
          <a:off x="5161916" y="1722815"/>
          <a:ext cx="72898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89" name="" r:id="rId4" imgW="254000" imgH="165100" progId="Equation.3">
                  <p:embed/>
                </p:oleObj>
              </mc:Choice>
              <mc:Fallback>
                <p:oleObj name="" r:id="rId4" imgW="254000" imgH="165100" progId="Equation.3">
                  <p:embed/>
                  <p:pic>
                    <p:nvPicPr>
                      <p:cNvPr id="0" name="图片 2120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1916" y="1722815"/>
                        <a:ext cx="72898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01" name="Object 33"/>
          <p:cNvGraphicFramePr>
            <a:graphicFrameLocks noChangeAspect="1"/>
          </p:cNvGraphicFramePr>
          <p:nvPr/>
        </p:nvGraphicFramePr>
        <p:xfrm>
          <a:off x="2370139" y="2189914"/>
          <a:ext cx="1755775" cy="29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90" name="" r:id="rId6" imgW="786765" imgH="177800" progId="Equation.DSMT4">
                  <p:embed/>
                </p:oleObj>
              </mc:Choice>
              <mc:Fallback>
                <p:oleObj name="" r:id="rId6" imgW="786765" imgH="177800" progId="Equation.DSMT4">
                  <p:embed/>
                  <p:pic>
                    <p:nvPicPr>
                      <p:cNvPr id="0" name="图片 2120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139" y="2189914"/>
                        <a:ext cx="1755775" cy="297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-20638" y="2155395"/>
            <a:ext cx="176720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当</a:t>
            </a:r>
            <a:r>
              <a:rPr lang="zh-CN" sz="15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△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t = </a:t>
            </a:r>
            <a:r>
              <a:rPr lang="zh-CN" altLang="zh-CN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– 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0.01</a:t>
            </a:r>
            <a:r>
              <a:rPr 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时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endParaRPr lang="zh-CN" altLang="zh-CN" sz="1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203" name="Object 35"/>
          <p:cNvGraphicFramePr>
            <a:graphicFrameLocks noChangeAspect="1"/>
          </p:cNvGraphicFramePr>
          <p:nvPr/>
        </p:nvGraphicFramePr>
        <p:xfrm>
          <a:off x="7264400" y="2194675"/>
          <a:ext cx="1785938" cy="29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91" name="" r:id="rId8" imgW="798830" imgH="177800" progId="Equation.DSMT4">
                  <p:embed/>
                </p:oleObj>
              </mc:Choice>
              <mc:Fallback>
                <p:oleObj name="" r:id="rId8" imgW="798830" imgH="177800" progId="Equation.DSMT4">
                  <p:embed/>
                  <p:pic>
                    <p:nvPicPr>
                      <p:cNvPr id="0" name="图片 2120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4400" y="2194675"/>
                        <a:ext cx="1785938" cy="297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5029201" y="2170868"/>
            <a:ext cx="159575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当</a:t>
            </a:r>
            <a:r>
              <a:rPr lang="zh-CN" sz="15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△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t =</a:t>
            </a:r>
            <a:r>
              <a:rPr lang="zh-CN" altLang="zh-CN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0.01</a:t>
            </a:r>
            <a:r>
              <a:rPr 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时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endParaRPr lang="zh-CN" altLang="zh-CN" sz="1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205" name="Object 37"/>
          <p:cNvGraphicFramePr>
            <a:graphicFrameLocks noChangeAspect="1"/>
          </p:cNvGraphicFramePr>
          <p:nvPr/>
        </p:nvGraphicFramePr>
        <p:xfrm>
          <a:off x="2530475" y="2605335"/>
          <a:ext cx="1898650" cy="29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92" name="" r:id="rId10" imgW="850265" imgH="177800" progId="Equation.3">
                  <p:embed/>
                </p:oleObj>
              </mc:Choice>
              <mc:Fallback>
                <p:oleObj name="" r:id="rId10" imgW="850265" imgH="177800" progId="Equation.3">
                  <p:embed/>
                  <p:pic>
                    <p:nvPicPr>
                      <p:cNvPr id="0" name="图片 2120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2605335"/>
                        <a:ext cx="1898650" cy="297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6" name="Rectangle 38"/>
          <p:cNvSpPr>
            <a:spLocks noChangeArrowheads="1"/>
          </p:cNvSpPr>
          <p:nvPr/>
        </p:nvSpPr>
        <p:spPr bwMode="auto">
          <a:xfrm>
            <a:off x="-34925" y="2570814"/>
            <a:ext cx="188150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sz="1800" dirty="0">
                <a:latin typeface="Times New Roman" panose="02020603050405020304" pitchFamily="18" charset="0"/>
              </a:rPr>
              <a:t>当</a:t>
            </a:r>
            <a:r>
              <a:rPr lang="zh-CN" sz="1500" b="1" dirty="0">
                <a:latin typeface="Times New Roman" panose="02020603050405020304" pitchFamily="18" charset="0"/>
              </a:rPr>
              <a:t>△</a:t>
            </a:r>
            <a:r>
              <a:rPr lang="zh-CN" altLang="zh-CN" sz="1800" dirty="0">
                <a:latin typeface="Times New Roman" panose="02020603050405020304" pitchFamily="18" charset="0"/>
              </a:rPr>
              <a:t>t = </a:t>
            </a:r>
            <a:r>
              <a:rPr lang="zh-CN" altLang="zh-CN" sz="1800" b="1" dirty="0">
                <a:latin typeface="Times New Roman" panose="02020603050405020304" pitchFamily="18" charset="0"/>
              </a:rPr>
              <a:t>– </a:t>
            </a:r>
            <a:r>
              <a:rPr lang="zh-CN" altLang="zh-CN" sz="1800" dirty="0">
                <a:latin typeface="Times New Roman" panose="02020603050405020304" pitchFamily="18" charset="0"/>
              </a:rPr>
              <a:t>0.001</a:t>
            </a:r>
            <a:r>
              <a:rPr lang="zh-CN" sz="1800" dirty="0">
                <a:latin typeface="Times New Roman" panose="02020603050405020304" pitchFamily="18" charset="0"/>
              </a:rPr>
              <a:t>时</a:t>
            </a:r>
            <a:r>
              <a:rPr lang="zh-CN" altLang="zh-CN" sz="1800" dirty="0">
                <a:latin typeface="Times New Roman" panose="02020603050405020304" pitchFamily="18" charset="0"/>
              </a:rPr>
              <a:t>,</a:t>
            </a:r>
            <a:endParaRPr lang="zh-CN" altLang="zh-CN" sz="18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7207" name="Object 39"/>
          <p:cNvGraphicFramePr>
            <a:graphicFrameLocks noChangeAspect="1"/>
          </p:cNvGraphicFramePr>
          <p:nvPr/>
        </p:nvGraphicFramePr>
        <p:xfrm>
          <a:off x="7196139" y="2605335"/>
          <a:ext cx="1927225" cy="29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93" name="" r:id="rId12" imgW="862965" imgH="177800" progId="Equation.3">
                  <p:embed/>
                </p:oleObj>
              </mc:Choice>
              <mc:Fallback>
                <p:oleObj name="" r:id="rId12" imgW="862965" imgH="177800" progId="Equation.3">
                  <p:embed/>
                  <p:pic>
                    <p:nvPicPr>
                      <p:cNvPr id="0" name="图片 2120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6139" y="2605335"/>
                        <a:ext cx="1927225" cy="297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5016500" y="2570814"/>
            <a:ext cx="165290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sz="1800" dirty="0">
                <a:latin typeface="Times New Roman" panose="02020603050405020304" pitchFamily="18" charset="0"/>
              </a:rPr>
              <a:t>当</a:t>
            </a:r>
            <a:r>
              <a:rPr lang="zh-CN" sz="1500" b="1" dirty="0">
                <a:latin typeface="Times New Roman" panose="02020603050405020304" pitchFamily="18" charset="0"/>
              </a:rPr>
              <a:t>△</a:t>
            </a:r>
            <a:r>
              <a:rPr lang="zh-CN" altLang="zh-CN" sz="1800" dirty="0">
                <a:latin typeface="Times New Roman" panose="02020603050405020304" pitchFamily="18" charset="0"/>
              </a:rPr>
              <a:t>t =0.001</a:t>
            </a:r>
            <a:r>
              <a:rPr lang="zh-CN" sz="1800" dirty="0">
                <a:latin typeface="Times New Roman" panose="02020603050405020304" pitchFamily="18" charset="0"/>
              </a:rPr>
              <a:t>时</a:t>
            </a:r>
            <a:r>
              <a:rPr lang="zh-CN" altLang="zh-CN" sz="1800" dirty="0">
                <a:latin typeface="Times New Roman" panose="02020603050405020304" pitchFamily="18" charset="0"/>
              </a:rPr>
              <a:t>,</a:t>
            </a:r>
            <a:endParaRPr lang="zh-CN" altLang="zh-CN" sz="18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7209" name="Object 41"/>
          <p:cNvGraphicFramePr>
            <a:graphicFrameLocks noChangeAspect="1"/>
          </p:cNvGraphicFramePr>
          <p:nvPr/>
        </p:nvGraphicFramePr>
        <p:xfrm>
          <a:off x="2559051" y="3020754"/>
          <a:ext cx="2098675" cy="29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94" name="" r:id="rId14" imgW="938530" imgH="177800" progId="Equation.DSMT4">
                  <p:embed/>
                </p:oleObj>
              </mc:Choice>
              <mc:Fallback>
                <p:oleObj name="" r:id="rId14" imgW="938530" imgH="177800" progId="Equation.DSMT4">
                  <p:embed/>
                  <p:pic>
                    <p:nvPicPr>
                      <p:cNvPr id="0" name="图片 2120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051" y="3020754"/>
                        <a:ext cx="2098675" cy="297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-34924" y="2980283"/>
            <a:ext cx="193865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当</a:t>
            </a:r>
            <a:r>
              <a:rPr lang="zh-CN" sz="15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△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t = </a:t>
            </a:r>
            <a:r>
              <a:rPr lang="zh-CN" altLang="zh-CN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0.0001</a:t>
            </a:r>
            <a:r>
              <a:rPr 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时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endParaRPr lang="zh-CN" altLang="zh-CN" sz="1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211" name="Object 43"/>
          <p:cNvGraphicFramePr>
            <a:graphicFrameLocks noChangeAspect="1"/>
          </p:cNvGraphicFramePr>
          <p:nvPr/>
        </p:nvGraphicFramePr>
        <p:xfrm>
          <a:off x="7066915" y="3004090"/>
          <a:ext cx="2124075" cy="29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95" name="" r:id="rId16" imgW="951230" imgH="177800" progId="Equation.DSMT4">
                  <p:embed/>
                </p:oleObj>
              </mc:Choice>
              <mc:Fallback>
                <p:oleObj name="" r:id="rId16" imgW="951230" imgH="177800" progId="Equation.DSMT4">
                  <p:embed/>
                  <p:pic>
                    <p:nvPicPr>
                      <p:cNvPr id="0" name="图片 2120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6915" y="3004090"/>
                        <a:ext cx="2124075" cy="297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4773613" y="2980283"/>
            <a:ext cx="176593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当</a:t>
            </a:r>
            <a:r>
              <a:rPr lang="zh-CN" sz="1500" dirty="0">
                <a:solidFill>
                  <a:srgbClr val="FF0000"/>
                </a:solidFill>
                <a:latin typeface="Times New Roman" panose="02020603050405020304" pitchFamily="18" charset="0"/>
              </a:rPr>
              <a:t>△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t =0.0001</a:t>
            </a:r>
            <a:r>
              <a:rPr 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时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endParaRPr lang="zh-CN" altLang="zh-CN" sz="1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213" name="Object 45"/>
          <p:cNvGraphicFramePr>
            <a:graphicFrameLocks noChangeAspect="1"/>
          </p:cNvGraphicFramePr>
          <p:nvPr/>
        </p:nvGraphicFramePr>
        <p:xfrm>
          <a:off x="2260601" y="3406566"/>
          <a:ext cx="2239963" cy="29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96" name="" r:id="rId18" imgW="1002665" imgH="177800" progId="Equation.3">
                  <p:embed/>
                </p:oleObj>
              </mc:Choice>
              <mc:Fallback>
                <p:oleObj name="" r:id="rId18" imgW="1002665" imgH="177800" progId="Equation.3">
                  <p:embed/>
                  <p:pic>
                    <p:nvPicPr>
                      <p:cNvPr id="0" name="图片 2120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1" y="3406566"/>
                        <a:ext cx="2239963" cy="297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33338" y="3387520"/>
            <a:ext cx="165290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1500" b="1" dirty="0">
                <a:latin typeface="Times New Roman" panose="02020603050405020304" pitchFamily="18" charset="0"/>
              </a:rPr>
              <a:t>△</a:t>
            </a:r>
            <a:r>
              <a:rPr lang="zh-CN" altLang="zh-CN" sz="1800" dirty="0">
                <a:latin typeface="Times New Roman" panose="02020603050405020304" pitchFamily="18" charset="0"/>
              </a:rPr>
              <a:t>t = </a:t>
            </a:r>
            <a:r>
              <a:rPr lang="zh-CN" altLang="zh-CN" sz="1800" b="1" dirty="0">
                <a:latin typeface="Times New Roman" panose="02020603050405020304" pitchFamily="18" charset="0"/>
              </a:rPr>
              <a:t>– </a:t>
            </a:r>
            <a:r>
              <a:rPr lang="zh-CN" altLang="zh-CN" sz="1800" dirty="0">
                <a:latin typeface="Times New Roman" panose="02020603050405020304" pitchFamily="18" charset="0"/>
              </a:rPr>
              <a:t>0.00001,</a:t>
            </a:r>
            <a:endParaRPr lang="zh-CN" altLang="zh-CN" sz="18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7215" name="Object 47"/>
          <p:cNvGraphicFramePr>
            <a:graphicFrameLocks noChangeAspect="1"/>
          </p:cNvGraphicFramePr>
          <p:nvPr/>
        </p:nvGraphicFramePr>
        <p:xfrm>
          <a:off x="6913563" y="3400614"/>
          <a:ext cx="2266950" cy="29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97" name="" r:id="rId20" imgW="1015365" imgH="177800" progId="Equation.3">
                  <p:embed/>
                </p:oleObj>
              </mc:Choice>
              <mc:Fallback>
                <p:oleObj name="" r:id="rId20" imgW="1015365" imgH="177800" progId="Equation.3">
                  <p:embed/>
                  <p:pic>
                    <p:nvPicPr>
                      <p:cNvPr id="0" name="图片 2120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3563" y="3400614"/>
                        <a:ext cx="2266950" cy="297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6" name="Rectangle 48"/>
          <p:cNvSpPr>
            <a:spLocks noChangeArrowheads="1"/>
          </p:cNvSpPr>
          <p:nvPr/>
        </p:nvSpPr>
        <p:spPr bwMode="auto">
          <a:xfrm>
            <a:off x="4859338" y="3373236"/>
            <a:ext cx="148145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1500" b="1" dirty="0">
                <a:latin typeface="Times New Roman" panose="02020603050405020304" pitchFamily="18" charset="0"/>
              </a:rPr>
              <a:t>△</a:t>
            </a:r>
            <a:r>
              <a:rPr lang="zh-CN" altLang="zh-CN" sz="1800" dirty="0">
                <a:latin typeface="Times New Roman" panose="02020603050405020304" pitchFamily="18" charset="0"/>
              </a:rPr>
              <a:t>t = 0.00001,</a:t>
            </a:r>
            <a:endParaRPr lang="zh-CN" altLang="zh-CN" sz="18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7217" name="Object 49"/>
          <p:cNvGraphicFramePr>
            <a:graphicFrameLocks noChangeAspect="1"/>
          </p:cNvGraphicFramePr>
          <p:nvPr/>
        </p:nvGraphicFramePr>
        <p:xfrm>
          <a:off x="2236153" y="3795873"/>
          <a:ext cx="2436812" cy="29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98" name="" r:id="rId22" imgW="1090930" imgH="177800" progId="Equation.DSMT4">
                  <p:embed/>
                </p:oleObj>
              </mc:Choice>
              <mc:Fallback>
                <p:oleObj name="" r:id="rId22" imgW="1090930" imgH="177800" progId="Equation.DSMT4">
                  <p:embed/>
                  <p:pic>
                    <p:nvPicPr>
                      <p:cNvPr id="0" name="图片 2120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153" y="3795873"/>
                        <a:ext cx="2436812" cy="297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0638" y="3767305"/>
            <a:ext cx="176720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15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△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t = </a:t>
            </a:r>
            <a:r>
              <a:rPr lang="zh-CN" altLang="zh-CN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– 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0.000001,</a:t>
            </a:r>
            <a:endParaRPr lang="zh-CN" altLang="zh-CN" sz="1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219" name="Object 51"/>
          <p:cNvGraphicFramePr>
            <a:graphicFrameLocks noChangeAspect="1"/>
          </p:cNvGraphicFramePr>
          <p:nvPr/>
        </p:nvGraphicFramePr>
        <p:xfrm>
          <a:off x="6732588" y="3791112"/>
          <a:ext cx="2465387" cy="29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99" name="" r:id="rId24" imgW="1103630" imgH="177800" progId="Equation.DSMT4">
                  <p:embed/>
                </p:oleObj>
              </mc:Choice>
              <mc:Fallback>
                <p:oleObj name="" r:id="rId24" imgW="1103630" imgH="177800" progId="Equation.DSMT4">
                  <p:embed/>
                  <p:pic>
                    <p:nvPicPr>
                      <p:cNvPr id="0" name="图片 2120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3791112"/>
                        <a:ext cx="2465387" cy="297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0" name="Rectangle 52"/>
          <p:cNvSpPr>
            <a:spLocks noChangeArrowheads="1"/>
          </p:cNvSpPr>
          <p:nvPr/>
        </p:nvSpPr>
        <p:spPr bwMode="auto">
          <a:xfrm>
            <a:off x="4730750" y="3788731"/>
            <a:ext cx="153860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15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△</a:t>
            </a:r>
            <a:r>
              <a:rPr lang="zh-CN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t =0.000001,</a:t>
            </a:r>
            <a:endParaRPr lang="zh-CN" altLang="zh-CN" sz="1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1851025" y="4065850"/>
            <a:ext cx="678180" cy="39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1950" b="1">
                <a:latin typeface="Arial" panose="020B0604020202020204" pitchFamily="34" charset="0"/>
              </a:rPr>
              <a:t>……</a:t>
            </a:r>
            <a:endParaRPr lang="zh-CN" altLang="zh-CN" sz="1950" b="1">
              <a:latin typeface="Arial" panose="020B0604020202020204" pitchFamily="34" charset="0"/>
            </a:endParaRP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6443663" y="4053947"/>
            <a:ext cx="678180" cy="39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1950" b="1">
                <a:latin typeface="Arial" panose="020B0604020202020204" pitchFamily="34" charset="0"/>
              </a:rPr>
              <a:t>……</a:t>
            </a:r>
            <a:endParaRPr lang="zh-CN" altLang="zh-CN" sz="1950" b="1">
              <a:latin typeface="Arial" panose="020B0604020202020204" pitchFamily="34" charset="0"/>
            </a:endParaRPr>
          </a:p>
        </p:txBody>
      </p:sp>
      <p:graphicFrame>
        <p:nvGraphicFramePr>
          <p:cNvPr id="7225" name="Object 57"/>
          <p:cNvGraphicFramePr>
            <a:graphicFrameLocks noChangeAspect="1"/>
          </p:cNvGraphicFramePr>
          <p:nvPr/>
        </p:nvGraphicFramePr>
        <p:xfrm>
          <a:off x="2079626" y="225857"/>
          <a:ext cx="3889375" cy="452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00" name="" r:id="rId26" imgW="1473835" imgH="228600" progId="Equation.3">
                  <p:embed/>
                </p:oleObj>
              </mc:Choice>
              <mc:Fallback>
                <p:oleObj name="" r:id="rId26" imgW="1473835" imgH="228600" progId="Equation.3">
                  <p:embed/>
                  <p:pic>
                    <p:nvPicPr>
                      <p:cNvPr id="0" name="图片 2120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6" y="225857"/>
                        <a:ext cx="3889375" cy="452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6" name="AutoShape 58"/>
          <p:cNvSpPr>
            <a:spLocks noChangeArrowheads="1"/>
          </p:cNvSpPr>
          <p:nvPr/>
        </p:nvSpPr>
        <p:spPr bwMode="auto">
          <a:xfrm>
            <a:off x="3967480" y="100965"/>
            <a:ext cx="4584065" cy="1172210"/>
          </a:xfrm>
          <a:prstGeom prst="cloudCallout">
            <a:avLst>
              <a:gd name="adj1" fmla="val -61949"/>
              <a:gd name="adj2" fmla="val 68208"/>
            </a:avLst>
          </a:prstGeom>
          <a:solidFill>
            <a:srgbClr val="0070C0"/>
          </a:solidFill>
          <a:ln w="9525" cmpd="sng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sz="2000" b="1" dirty="0">
                <a:solidFill>
                  <a:srgbClr val="FFFF00"/>
                </a:solidFill>
                <a:latin typeface="Arial" panose="020B0604020202020204" pitchFamily="34" charset="0"/>
              </a:rPr>
              <a:t>当</a:t>
            </a:r>
            <a:r>
              <a:rPr lang="zh-CN" altLang="zh-CN" sz="2000" b="1" dirty="0">
                <a:solidFill>
                  <a:srgbClr val="FFFF00"/>
                </a:solidFill>
                <a:latin typeface="Arial" panose="020B0604020202020204" pitchFamily="34" charset="0"/>
              </a:rPr>
              <a:t>Δt</a:t>
            </a:r>
            <a:r>
              <a:rPr lang="zh-CN" sz="2000" b="1" dirty="0">
                <a:solidFill>
                  <a:srgbClr val="FFFF00"/>
                </a:solidFill>
                <a:latin typeface="Arial" panose="020B0604020202020204" pitchFamily="34" charset="0"/>
              </a:rPr>
              <a:t>趋近于</a:t>
            </a:r>
            <a:r>
              <a:rPr lang="zh-CN" altLang="zh-CN" sz="2000" b="1" dirty="0">
                <a:solidFill>
                  <a:srgbClr val="FFFF00"/>
                </a:solidFill>
                <a:latin typeface="Arial" panose="020B0604020202020204" pitchFamily="34" charset="0"/>
              </a:rPr>
              <a:t>0</a:t>
            </a:r>
            <a:r>
              <a:rPr lang="zh-CN" sz="2000" b="1" dirty="0">
                <a:solidFill>
                  <a:srgbClr val="FFFF00"/>
                </a:solidFill>
                <a:latin typeface="Arial" panose="020B0604020202020204" pitchFamily="34" charset="0"/>
              </a:rPr>
              <a:t>时</a:t>
            </a:r>
            <a:r>
              <a:rPr lang="zh-CN" altLang="zh-CN" sz="2000" b="1" dirty="0">
                <a:solidFill>
                  <a:srgbClr val="FFFF00"/>
                </a:solidFill>
                <a:latin typeface="Arial" panose="020B0604020202020204" pitchFamily="34" charset="0"/>
              </a:rPr>
              <a:t>,</a:t>
            </a:r>
            <a:r>
              <a:rPr lang="zh-CN" sz="2000" b="1" dirty="0">
                <a:solidFill>
                  <a:srgbClr val="FFFF00"/>
                </a:solidFill>
                <a:latin typeface="Arial" panose="020B0604020202020204" pitchFamily="34" charset="0"/>
              </a:rPr>
              <a:t>平均速度有</a:t>
            </a:r>
            <a:r>
              <a:rPr lang="zh-CN" sz="20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什么</a:t>
            </a:r>
            <a:r>
              <a:rPr lang="zh-CN" altLang="en-US" sz="20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样的</a:t>
            </a:r>
            <a:r>
              <a:rPr lang="zh-CN" sz="20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变化</a:t>
            </a:r>
            <a:r>
              <a:rPr lang="zh-CN" sz="2000" b="1" dirty="0">
                <a:solidFill>
                  <a:srgbClr val="FFFF00"/>
                </a:solidFill>
                <a:latin typeface="Arial" panose="020B0604020202020204" pitchFamily="34" charset="0"/>
              </a:rPr>
              <a:t>趋势</a:t>
            </a:r>
            <a:r>
              <a:rPr lang="zh-CN" altLang="zh-CN" sz="2000" b="1" dirty="0">
                <a:solidFill>
                  <a:srgbClr val="FFFF00"/>
                </a:solidFill>
                <a:latin typeface="Arial" panose="020B0604020202020204" pitchFamily="34" charset="0"/>
              </a:rPr>
              <a:t>?</a:t>
            </a:r>
            <a:endParaRPr lang="zh-CN" altLang="zh-CN" sz="20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32" name="矩形 7"/>
          <p:cNvSpPr>
            <a:spLocks noChangeArrowheads="1"/>
          </p:cNvSpPr>
          <p:nvPr/>
        </p:nvSpPr>
        <p:spPr bwMode="auto">
          <a:xfrm>
            <a:off x="37836" y="13412"/>
            <a:ext cx="1259469" cy="46935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 smtClean="0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问题探究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graphicFrame>
        <p:nvGraphicFramePr>
          <p:cNvPr id="2" name="Object 32"/>
          <p:cNvGraphicFramePr>
            <a:graphicFrameLocks noChangeAspect="1"/>
          </p:cNvGraphicFramePr>
          <p:nvPr/>
        </p:nvGraphicFramePr>
        <p:xfrm>
          <a:off x="5770880" y="1697355"/>
          <a:ext cx="2550160" cy="392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28" imgW="862965" imgH="177165" progId="Equation.3">
                  <p:embed/>
                </p:oleObj>
              </mc:Choice>
              <mc:Fallback>
                <p:oleObj name="" r:id="rId28" imgW="862965" imgH="177165" progId="Equation.3">
                  <p:embed/>
                  <p:pic>
                    <p:nvPicPr>
                      <p:cNvPr id="0" name="图片 2120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880" y="1697355"/>
                        <a:ext cx="2550160" cy="3924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500"/>
                            </p:stCondLst>
                            <p:childTnLst>
                              <p:par>
                                <p:cTn id="10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6" dur="1" fill="hold"/>
                                        <p:tgtEl>
                                          <p:spTgt spid="722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2" grpId="0" bldLvl="0" animBg="1" autoUpdateAnimBg="0"/>
      <p:bldP spid="7204" grpId="0" bldLvl="0" animBg="1" autoUpdateAnimBg="0"/>
      <p:bldP spid="7206" grpId="0" bldLvl="0" animBg="1" autoUpdateAnimBg="0"/>
      <p:bldP spid="7208" grpId="0" bldLvl="0" animBg="1" autoUpdateAnimBg="0"/>
      <p:bldP spid="7210" grpId="0" bldLvl="0" animBg="1" autoUpdateAnimBg="0"/>
      <p:bldP spid="7212" grpId="0" bldLvl="0" animBg="1" autoUpdateAnimBg="0"/>
      <p:bldP spid="7214" grpId="0" bldLvl="0" animBg="1" autoUpdateAnimBg="0"/>
      <p:bldP spid="7216" grpId="0" bldLvl="0" animBg="1" autoUpdateAnimBg="0"/>
      <p:bldP spid="7218" grpId="0" bldLvl="0" animBg="1" autoUpdateAnimBg="0"/>
      <p:bldP spid="7220" grpId="0" bldLvl="0" animBg="1" autoUpdateAnimBg="0"/>
      <p:bldP spid="7221" grpId="0" bldLvl="0" animBg="1" autoUpdateAnimBg="0"/>
      <p:bldP spid="7222" grpId="0" bldLvl="0" animBg="1" autoUpdateAnimBg="0"/>
      <p:bldP spid="7226" grpId="0" bldLvl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07792" y="853527"/>
            <a:ext cx="8893175" cy="1124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400" b="1" dirty="0">
                <a:latin typeface="Times New Roman" panose="02020603050405020304" pitchFamily="18" charset="0"/>
              </a:rPr>
              <a:t>        </a:t>
            </a:r>
            <a:r>
              <a:rPr lang="zh-CN" sz="2400" b="1" dirty="0">
                <a:latin typeface="Times New Roman" panose="02020603050405020304" pitchFamily="18" charset="0"/>
              </a:rPr>
              <a:t>当△</a:t>
            </a:r>
            <a:r>
              <a:rPr lang="zh-CN" altLang="zh-CN" sz="3200" b="1" i="1" dirty="0">
                <a:latin typeface="Times New Roman" panose="02020603050405020304" pitchFamily="18" charset="0"/>
              </a:rPr>
              <a:t>t </a:t>
            </a:r>
            <a:r>
              <a:rPr lang="zh-CN" sz="2400" b="1" dirty="0">
                <a:latin typeface="Times New Roman" panose="02020603050405020304" pitchFamily="18" charset="0"/>
              </a:rPr>
              <a:t>趋近于</a:t>
            </a:r>
            <a:r>
              <a:rPr lang="zh-CN" altLang="zh-CN" sz="2400" b="1" dirty="0">
                <a:latin typeface="Times New Roman" panose="02020603050405020304" pitchFamily="18" charset="0"/>
              </a:rPr>
              <a:t>0</a:t>
            </a:r>
            <a:r>
              <a:rPr lang="zh-CN" sz="2400" b="1" dirty="0">
                <a:latin typeface="Times New Roman" panose="02020603050405020304" pitchFamily="18" charset="0"/>
              </a:rPr>
              <a:t>时</a:t>
            </a:r>
            <a:r>
              <a:rPr lang="zh-CN" altLang="zh-CN" sz="2400" b="1" dirty="0">
                <a:latin typeface="Times New Roman" panose="02020603050405020304" pitchFamily="18" charset="0"/>
              </a:rPr>
              <a:t>, </a:t>
            </a:r>
            <a:r>
              <a:rPr lang="zh-CN" sz="2400" b="1" dirty="0">
                <a:latin typeface="Times New Roman" panose="02020603050405020304" pitchFamily="18" charset="0"/>
              </a:rPr>
              <a:t>即无论 </a:t>
            </a:r>
            <a:r>
              <a:rPr lang="zh-CN" altLang="zh-CN" sz="3200" b="1" i="1" dirty="0">
                <a:latin typeface="Times New Roman" panose="02020603050405020304" pitchFamily="18" charset="0"/>
              </a:rPr>
              <a:t>t </a:t>
            </a:r>
            <a:r>
              <a:rPr lang="zh-CN" sz="2400" b="1" dirty="0">
                <a:latin typeface="Times New Roman" panose="02020603050405020304" pitchFamily="18" charset="0"/>
              </a:rPr>
              <a:t>从小于</a:t>
            </a:r>
            <a:r>
              <a:rPr lang="zh-CN" altLang="zh-CN" sz="2400" b="1" dirty="0">
                <a:latin typeface="Times New Roman" panose="02020603050405020304" pitchFamily="18" charset="0"/>
              </a:rPr>
              <a:t>2</a:t>
            </a:r>
            <a:r>
              <a:rPr lang="zh-CN" sz="2400" b="1" dirty="0">
                <a:latin typeface="Times New Roman" panose="02020603050405020304" pitchFamily="18" charset="0"/>
              </a:rPr>
              <a:t>的一边</a:t>
            </a:r>
            <a:r>
              <a:rPr lang="zh-CN" altLang="zh-CN" sz="2400" b="1" dirty="0">
                <a:latin typeface="Times New Roman" panose="02020603050405020304" pitchFamily="18" charset="0"/>
              </a:rPr>
              <a:t>, </a:t>
            </a:r>
            <a:r>
              <a:rPr lang="zh-CN" sz="2400" b="1" dirty="0">
                <a:latin typeface="Times New Roman" panose="02020603050405020304" pitchFamily="18" charset="0"/>
              </a:rPr>
              <a:t>还是从大于</a:t>
            </a:r>
            <a:r>
              <a:rPr lang="zh-CN" altLang="zh-CN" sz="2400" b="1" dirty="0">
                <a:latin typeface="Times New Roman" panose="02020603050405020304" pitchFamily="18" charset="0"/>
              </a:rPr>
              <a:t>2</a:t>
            </a:r>
            <a:r>
              <a:rPr lang="zh-CN" sz="2400" b="1" dirty="0">
                <a:latin typeface="Times New Roman" panose="02020603050405020304" pitchFamily="18" charset="0"/>
              </a:rPr>
              <a:t>的一边趋近于</a:t>
            </a:r>
            <a:r>
              <a:rPr lang="zh-CN" altLang="zh-CN" sz="2400" b="1" dirty="0">
                <a:latin typeface="Times New Roman" panose="02020603050405020304" pitchFamily="18" charset="0"/>
              </a:rPr>
              <a:t>2</a:t>
            </a:r>
            <a:r>
              <a:rPr lang="zh-CN" sz="2400" b="1" dirty="0">
                <a:latin typeface="Times New Roman" panose="02020603050405020304" pitchFamily="18" charset="0"/>
              </a:rPr>
              <a:t>时</a:t>
            </a:r>
            <a:r>
              <a:rPr lang="zh-CN" altLang="zh-CN" sz="2400" b="1" dirty="0">
                <a:latin typeface="Times New Roman" panose="02020603050405020304" pitchFamily="18" charset="0"/>
              </a:rPr>
              <a:t>, </a:t>
            </a:r>
            <a:r>
              <a:rPr lang="zh-CN" sz="2400" b="1" dirty="0">
                <a:latin typeface="Times New Roman" panose="02020603050405020304" pitchFamily="18" charset="0"/>
              </a:rPr>
              <a:t>平均速度都趋近于一个确定的值 </a:t>
            </a:r>
            <a:r>
              <a:rPr lang="zh-CN" altLang="zh-CN" sz="2400" b="1" dirty="0">
                <a:latin typeface="Times New Roman" panose="02020603050405020304" pitchFamily="18" charset="0"/>
              </a:rPr>
              <a:t>–13.1.</a:t>
            </a:r>
            <a:endParaRPr lang="zh-CN" altLang="zh-CN" sz="24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38455" y="3500755"/>
          <a:ext cx="6397625" cy="870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18" name="" r:id="rId1" imgW="2171700" imgH="393700" progId="Equation.3">
                  <p:embed/>
                </p:oleObj>
              </mc:Choice>
              <mc:Fallback>
                <p:oleObj name="" r:id="rId1" imgW="2171700" imgH="393700" progId="Equation.3">
                  <p:embed/>
                  <p:pic>
                    <p:nvPicPr>
                      <p:cNvPr id="0" name="图片 213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5" y="3500755"/>
                        <a:ext cx="6397625" cy="8705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96" name="Group 4"/>
          <p:cNvGrpSpPr/>
          <p:nvPr/>
        </p:nvGrpSpPr>
        <p:grpSpPr bwMode="auto">
          <a:xfrm>
            <a:off x="107694" y="1890858"/>
            <a:ext cx="8964613" cy="1715245"/>
            <a:chOff x="-29" y="401"/>
            <a:chExt cx="5647" cy="1441"/>
          </a:xfrm>
        </p:grpSpPr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-29" y="401"/>
              <a:ext cx="5647" cy="1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zh-CN" sz="2400" b="1" dirty="0">
                  <a:latin typeface="Times New Roman" panose="02020603050405020304" pitchFamily="18" charset="0"/>
                </a:rPr>
                <a:t>       </a:t>
              </a:r>
              <a:r>
                <a:rPr lang="zh-CN" sz="2400" b="1" dirty="0">
                  <a:latin typeface="Times New Roman" panose="02020603050405020304" pitchFamily="18" charset="0"/>
                </a:rPr>
                <a:t>从物理的角度看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, </a:t>
              </a:r>
              <a:r>
                <a:rPr lang="zh-CN" sz="2400" b="1" dirty="0">
                  <a:latin typeface="Times New Roman" panose="02020603050405020304" pitchFamily="18" charset="0"/>
                </a:rPr>
                <a:t>时间间隔 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|△</a:t>
              </a:r>
              <a:r>
                <a:rPr lang="zh-CN" altLang="zh-CN" sz="3200" b="1" i="1" dirty="0">
                  <a:latin typeface="Times New Roman" panose="02020603050405020304" pitchFamily="18" charset="0"/>
                </a:rPr>
                <a:t>t 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|</a:t>
              </a:r>
              <a:r>
                <a:rPr lang="zh-CN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无限变小</a:t>
              </a:r>
              <a:r>
                <a:rPr lang="zh-CN" sz="2400" b="1" dirty="0">
                  <a:latin typeface="Times New Roman" panose="02020603050405020304" pitchFamily="18" charset="0"/>
                </a:rPr>
                <a:t>时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, </a:t>
              </a:r>
              <a:r>
                <a:rPr lang="zh-CN" sz="2400" b="1" dirty="0">
                  <a:latin typeface="Times New Roman" panose="02020603050405020304" pitchFamily="18" charset="0"/>
                </a:rPr>
                <a:t>平均速度     就</a:t>
              </a:r>
              <a:r>
                <a:rPr lang="zh-CN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无限趋近</a:t>
              </a:r>
              <a:r>
                <a:rPr lang="zh-CN" sz="2400" b="1" dirty="0">
                  <a:latin typeface="Times New Roman" panose="02020603050405020304" pitchFamily="18" charset="0"/>
                </a:rPr>
                <a:t>于 </a:t>
              </a:r>
              <a:r>
                <a:rPr lang="zh-CN" altLang="zh-CN" sz="3200" b="1" i="1" dirty="0">
                  <a:latin typeface="Times New Roman" panose="02020603050405020304" pitchFamily="18" charset="0"/>
                </a:rPr>
                <a:t>t 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= 2</a:t>
              </a:r>
              <a:r>
                <a:rPr lang="zh-CN" sz="2400" b="1" dirty="0">
                  <a:latin typeface="Times New Roman" panose="02020603050405020304" pitchFamily="18" charset="0"/>
                </a:rPr>
                <a:t>时的瞬时速度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. </a:t>
              </a:r>
              <a:r>
                <a:rPr lang="zh-CN" sz="2400" b="1" dirty="0">
                  <a:latin typeface="Times New Roman" panose="02020603050405020304" pitchFamily="18" charset="0"/>
                </a:rPr>
                <a:t>因此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, </a:t>
              </a:r>
              <a:r>
                <a:rPr lang="zh-CN" sz="2400" b="1" dirty="0">
                  <a:latin typeface="Times New Roman" panose="02020603050405020304" pitchFamily="18" charset="0"/>
                </a:rPr>
                <a:t>运动员在 </a:t>
              </a:r>
              <a:r>
                <a:rPr lang="zh-CN" altLang="zh-CN" sz="3200" b="1" i="1" dirty="0">
                  <a:latin typeface="Times New Roman" panose="02020603050405020304" pitchFamily="18" charset="0"/>
                </a:rPr>
                <a:t>t 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= 2 </a:t>
              </a:r>
              <a:r>
                <a:rPr lang="zh-CN" sz="2400" b="1" dirty="0">
                  <a:latin typeface="Times New Roman" panose="02020603050405020304" pitchFamily="18" charset="0"/>
                </a:rPr>
                <a:t>时的瞬时速度是 </a:t>
              </a:r>
              <a:r>
                <a:rPr lang="zh-CN" altLang="zh-CN" sz="2400" b="1" dirty="0">
                  <a:latin typeface="Times New Roman" panose="02020603050405020304" pitchFamily="18" charset="0"/>
                </a:rPr>
                <a:t>–13.</a:t>
              </a:r>
              <a:r>
                <a:rPr lang="zh-CN" altLang="zh-CN" sz="2400" b="1" dirty="0" smtClean="0">
                  <a:latin typeface="Times New Roman" panose="02020603050405020304" pitchFamily="18" charset="0"/>
                </a:rPr>
                <a:t>1</a:t>
              </a:r>
              <a:r>
                <a:rPr lang="en-US" altLang="zh-CN" sz="2400" b="1" dirty="0" smtClean="0">
                  <a:latin typeface="Times New Roman" panose="02020603050405020304" pitchFamily="18" charset="0"/>
                </a:rPr>
                <a:t>m/s.</a:t>
              </a:r>
              <a:endParaRPr lang="en-US" altLang="zh-CN" sz="2400" b="1" dirty="0" smtClean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8198" name="Object 6"/>
            <p:cNvGraphicFramePr>
              <a:graphicFrameLocks noChangeAspect="1"/>
            </p:cNvGraphicFramePr>
            <p:nvPr/>
          </p:nvGraphicFramePr>
          <p:xfrm>
            <a:off x="4876" y="575"/>
            <a:ext cx="265" cy="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119" name="" r:id="rId3" imgW="127635" imgH="165735" progId="Equation.3">
                    <p:embed/>
                  </p:oleObj>
                </mc:Choice>
                <mc:Fallback>
                  <p:oleObj name="" r:id="rId3" imgW="127635" imgH="165735" progId="Equation.3">
                    <p:embed/>
                    <p:pic>
                      <p:nvPicPr>
                        <p:cNvPr id="0" name="图片 2130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" y="575"/>
                          <a:ext cx="265" cy="3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2352358" y="68580"/>
          <a:ext cx="407924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20" name="" r:id="rId5" imgW="1447800" imgH="393700" progId="Equation.DSMT4">
                  <p:embed/>
                </p:oleObj>
              </mc:Choice>
              <mc:Fallback>
                <p:oleObj name="" r:id="rId5" imgW="1447800" imgH="393700" progId="Equation.DSMT4">
                  <p:embed/>
                  <p:pic>
                    <p:nvPicPr>
                      <p:cNvPr id="0" name="图片 213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358" y="68580"/>
                        <a:ext cx="407924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图片 1" descr="校徽＋校字 (1)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矩形 7"/>
          <p:cNvSpPr>
            <a:spLocks noChangeArrowheads="1"/>
          </p:cNvSpPr>
          <p:nvPr/>
        </p:nvSpPr>
        <p:spPr bwMode="auto">
          <a:xfrm>
            <a:off x="37836" y="13412"/>
            <a:ext cx="1259469" cy="49149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 smtClean="0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问题探究</a:t>
            </a:r>
            <a:endParaRPr lang="en-US" altLang="zh-CN" sz="2000" b="1" noProof="1" smtClean="0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3990" y="4342130"/>
            <a:ext cx="9071610" cy="582930"/>
            <a:chOff x="274" y="6838"/>
            <a:chExt cx="14286" cy="918"/>
          </a:xfrm>
        </p:grpSpPr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274" y="6838"/>
              <a:ext cx="14287" cy="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sz="2400" b="1" dirty="0">
                  <a:solidFill>
                    <a:srgbClr val="0920C9"/>
                  </a:solidFill>
                  <a:latin typeface="Times New Roman" panose="02020603050405020304" pitchFamily="18" charset="0"/>
                </a:rPr>
                <a:t>表示“当</a:t>
              </a:r>
              <a:r>
                <a:rPr lang="zh-CN" altLang="zh-CN" sz="3200" b="1" i="1" dirty="0">
                  <a:solidFill>
                    <a:srgbClr val="0920C9"/>
                  </a:solidFill>
                  <a:latin typeface="Times New Roman" panose="02020603050405020304" pitchFamily="18" charset="0"/>
                </a:rPr>
                <a:t>t </a:t>
              </a:r>
              <a:r>
                <a:rPr lang="zh-CN" altLang="zh-CN" sz="2400" b="1" dirty="0">
                  <a:solidFill>
                    <a:srgbClr val="0920C9"/>
                  </a:solidFill>
                  <a:latin typeface="Times New Roman" panose="02020603050405020304" pitchFamily="18" charset="0"/>
                </a:rPr>
                <a:t>=2, △t</a:t>
              </a:r>
              <a:r>
                <a:rPr lang="zh-CN" sz="2400" b="1" dirty="0">
                  <a:solidFill>
                    <a:srgbClr val="0920C9"/>
                  </a:solidFill>
                  <a:latin typeface="Times New Roman" panose="02020603050405020304" pitchFamily="18" charset="0"/>
                </a:rPr>
                <a:t>趋近于</a:t>
              </a:r>
              <a:r>
                <a:rPr lang="zh-CN" altLang="zh-CN" sz="2400" b="1" dirty="0">
                  <a:solidFill>
                    <a:srgbClr val="0920C9"/>
                  </a:solidFill>
                  <a:latin typeface="Times New Roman" panose="02020603050405020304" pitchFamily="18" charset="0"/>
                </a:rPr>
                <a:t>0</a:t>
              </a:r>
              <a:r>
                <a:rPr lang="zh-CN" sz="2400" b="1" dirty="0">
                  <a:solidFill>
                    <a:srgbClr val="0920C9"/>
                  </a:solidFill>
                  <a:latin typeface="Times New Roman" panose="02020603050405020304" pitchFamily="18" charset="0"/>
                </a:rPr>
                <a:t>时</a:t>
              </a:r>
              <a:r>
                <a:rPr lang="zh-CN" altLang="zh-CN" sz="2400" b="1" dirty="0">
                  <a:solidFill>
                    <a:srgbClr val="0920C9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sz="2400" b="1" dirty="0">
                  <a:solidFill>
                    <a:srgbClr val="0920C9"/>
                  </a:solidFill>
                  <a:latin typeface="Times New Roman" panose="02020603050405020304" pitchFamily="18" charset="0"/>
                </a:rPr>
                <a:t>平均速度    趋近于确定值</a:t>
              </a:r>
              <a:r>
                <a:rPr lang="zh-CN" altLang="zh-CN" sz="2400" b="1" dirty="0">
                  <a:solidFill>
                    <a:srgbClr val="0920C9"/>
                  </a:solidFill>
                  <a:latin typeface="Times New Roman" panose="02020603050405020304" pitchFamily="18" charset="0"/>
                </a:rPr>
                <a:t>– 13.1”.</a:t>
              </a:r>
              <a:endParaRPr lang="zh-CN" altLang="zh-CN" sz="2400" b="1" dirty="0">
                <a:solidFill>
                  <a:srgbClr val="0920C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" name="对象 1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8367" y="6863"/>
            <a:ext cx="460" cy="8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9" name="" r:id="rId8" imgW="114300" imgH="215900" progId="Equation.DSMT4">
                    <p:embed/>
                  </p:oleObj>
                </mc:Choice>
                <mc:Fallback>
                  <p:oleObj name="" r:id="rId8" imgW="114300" imgH="215900" progId="Equation.DSMT4">
                    <p:embed/>
                    <p:pic>
                      <p:nvPicPr>
                        <p:cNvPr id="0" name="图片 2048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367" y="6863"/>
                          <a:ext cx="460" cy="86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3" name="直接连接符 2"/>
          <p:cNvCxnSpPr/>
          <p:nvPr/>
        </p:nvCxnSpPr>
        <p:spPr>
          <a:xfrm>
            <a:off x="1247140" y="4899660"/>
            <a:ext cx="2741295" cy="0"/>
          </a:xfrm>
          <a:prstGeom prst="line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5697220" y="4909185"/>
            <a:ext cx="1708785" cy="0"/>
          </a:xfrm>
          <a:prstGeom prst="line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7020560" y="3134995"/>
            <a:ext cx="1802130" cy="994410"/>
            <a:chOff x="11056" y="4937"/>
            <a:chExt cx="2838" cy="1566"/>
          </a:xfrm>
        </p:grpSpPr>
        <p:sp>
          <p:nvSpPr>
            <p:cNvPr id="6" name="云形标注 5"/>
            <p:cNvSpPr/>
            <p:nvPr/>
          </p:nvSpPr>
          <p:spPr>
            <a:xfrm>
              <a:off x="11056" y="4937"/>
              <a:ext cx="2839" cy="1567"/>
            </a:xfrm>
            <a:prstGeom prst="cloudCallou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1591" y="5358"/>
              <a:ext cx="1996" cy="72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rgbClr val="FFFF00"/>
                  </a:solidFill>
                  <a:latin typeface="楷体" panose="02010609060101010101" charset="-122"/>
                  <a:ea typeface="楷体" panose="02010609060101010101" charset="-122"/>
                </a:rPr>
                <a:t>简洁美</a:t>
              </a:r>
              <a:endParaRPr lang="zh-CN" altLang="en-US" sz="2400" b="1">
                <a:solidFill>
                  <a:srgbClr val="FFFF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ldLvl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43230" y="539115"/>
            <a:ext cx="8496300" cy="3448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 smtClean="0">
                <a:latin typeface="Times New Roman" panose="02020603050405020304" pitchFamily="18" charset="0"/>
              </a:rPr>
              <a:t>1. </a:t>
            </a:r>
            <a:r>
              <a:rPr lang="zh-CN" altLang="en-US" sz="2400" b="1" dirty="0" smtClean="0">
                <a:latin typeface="Times New Roman" panose="02020603050405020304" pitchFamily="18" charset="0"/>
              </a:rPr>
              <a:t>能否表示出运动员在</a:t>
            </a:r>
            <a:r>
              <a:rPr lang="en-US" altLang="zh-CN" sz="2400" b="1" i="1" dirty="0" smtClean="0">
                <a:latin typeface="Times New Roman" panose="02020603050405020304" pitchFamily="18" charset="0"/>
              </a:rPr>
              <a:t>t</a:t>
            </a:r>
            <a:r>
              <a:rPr lang="zh-CN" altLang="zh-CN" sz="2400" b="1" i="1" dirty="0" smtClean="0">
                <a:latin typeface="Times New Roman" panose="02020603050405020304" pitchFamily="18" charset="0"/>
              </a:rPr>
              <a:t> </a:t>
            </a:r>
            <a:r>
              <a:rPr lang="zh-CN" altLang="zh-CN" sz="2400" dirty="0">
                <a:latin typeface="Times New Roman" panose="02020603050405020304" pitchFamily="18" charset="0"/>
              </a:rPr>
              <a:t>=</a:t>
            </a:r>
            <a:r>
              <a:rPr lang="zh-CN" altLang="zh-CN" sz="2400" b="1" dirty="0">
                <a:latin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latin typeface="Times New Roman" panose="02020603050405020304" pitchFamily="18" charset="0"/>
              </a:rPr>
              <a:t>1</a:t>
            </a:r>
            <a:r>
              <a:rPr lang="zh-CN" altLang="en-US" sz="2400" b="1" dirty="0" smtClean="0">
                <a:latin typeface="Times New Roman" panose="02020603050405020304" pitchFamily="18" charset="0"/>
              </a:rPr>
              <a:t>时的瞬时速度？（不需求出结果）</a:t>
            </a:r>
            <a:endParaRPr lang="zh-CN" altLang="en-US" sz="2400" b="1" dirty="0" smtClean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zh-CN" altLang="en-US" sz="2400" b="1" dirty="0" smtClean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400" b="1" dirty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 smtClean="0">
                <a:latin typeface="Times New Roman" panose="02020603050405020304" pitchFamily="18" charset="0"/>
              </a:rPr>
              <a:t>2</a:t>
            </a:r>
            <a:r>
              <a:rPr lang="zh-CN" altLang="zh-CN" sz="2400" b="1" dirty="0" smtClean="0">
                <a:latin typeface="Times New Roman" panose="02020603050405020304" pitchFamily="18" charset="0"/>
              </a:rPr>
              <a:t>.</a:t>
            </a:r>
            <a:r>
              <a:rPr lang="en-US" altLang="zh-CN" sz="2400" b="1" dirty="0" smtClean="0">
                <a:latin typeface="Times New Roman" panose="02020603050405020304" pitchFamily="18" charset="0"/>
              </a:rPr>
              <a:t> </a:t>
            </a:r>
            <a:r>
              <a:rPr lang="zh-CN" sz="2400" b="1" dirty="0" smtClean="0">
                <a:latin typeface="Times New Roman" panose="02020603050405020304" pitchFamily="18" charset="0"/>
              </a:rPr>
              <a:t>运动员</a:t>
            </a:r>
            <a:r>
              <a:rPr lang="zh-CN" sz="2400" b="1" dirty="0">
                <a:latin typeface="Times New Roman" panose="02020603050405020304" pitchFamily="18" charset="0"/>
              </a:rPr>
              <a:t>在某一时刻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t</a:t>
            </a:r>
            <a:r>
              <a:rPr lang="zh-CN" altLang="zh-CN" sz="2400" b="1" baseline="-25000" dirty="0">
                <a:latin typeface="Times New Roman" panose="02020603050405020304" pitchFamily="18" charset="0"/>
              </a:rPr>
              <a:t>0 </a:t>
            </a:r>
            <a:r>
              <a:rPr lang="zh-CN" sz="2400" b="1" dirty="0">
                <a:latin typeface="Times New Roman" panose="02020603050405020304" pitchFamily="18" charset="0"/>
              </a:rPr>
              <a:t>的瞬时速度怎样表示</a:t>
            </a:r>
            <a:r>
              <a:rPr lang="zh-CN" altLang="zh-CN" sz="2400" b="1" dirty="0" smtClean="0">
                <a:latin typeface="Times New Roman" panose="02020603050405020304" pitchFamily="18" charset="0"/>
              </a:rPr>
              <a:t>?</a:t>
            </a:r>
            <a:endParaRPr lang="zh-CN" altLang="zh-CN" sz="2400" b="1" dirty="0" smtClean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zh-CN" altLang="zh-CN" sz="2400" b="1" dirty="0" smtClean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400" b="1" dirty="0" smtClean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zh-CN" altLang="zh-CN" sz="2400" b="1" dirty="0">
              <a:latin typeface="Times New Roman" panose="02020603050405020304" pitchFamily="18" charset="0"/>
            </a:endParaRPr>
          </a:p>
        </p:txBody>
      </p:sp>
      <p:pic>
        <p:nvPicPr>
          <p:cNvPr id="5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7"/>
          <p:cNvSpPr>
            <a:spLocks noChangeArrowheads="1"/>
          </p:cNvSpPr>
          <p:nvPr/>
        </p:nvSpPr>
        <p:spPr bwMode="auto">
          <a:xfrm>
            <a:off x="37836" y="13412"/>
            <a:ext cx="1259469" cy="49149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 smtClean="0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问题探究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762250" y="1099820"/>
          <a:ext cx="2866390" cy="925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2" imgW="1257300" imgH="405765" progId="Equation.DSMT4">
                  <p:embed/>
                </p:oleObj>
              </mc:Choice>
              <mc:Fallback>
                <p:oleObj name="" r:id="rId2" imgW="1257300" imgH="405765" progId="Equation.DSMT4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62250" y="1099820"/>
                        <a:ext cx="2866390" cy="925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266825" y="2447290"/>
          <a:ext cx="4829810" cy="1002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4" imgW="1955800" imgH="405765" progId="Equation.DSMT4">
                  <p:embed/>
                </p:oleObj>
              </mc:Choice>
              <mc:Fallback>
                <p:oleObj name="" r:id="rId4" imgW="1955800" imgH="405765" progId="Equation.DSMT4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66825" y="2447290"/>
                        <a:ext cx="4829810" cy="1002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235075" y="3888740"/>
          <a:ext cx="4954270" cy="1002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6" imgW="2005965" imgH="405765" progId="Equation.DSMT4">
                  <p:embed/>
                </p:oleObj>
              </mc:Choice>
              <mc:Fallback>
                <p:oleObj name="" r:id="rId6" imgW="2005965" imgH="405765" progId="Equation.DSMT4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35075" y="3888740"/>
                        <a:ext cx="4954270" cy="1002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579235" y="3127375"/>
          <a:ext cx="1998980" cy="1014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8" imgW="876300" imgH="444500" progId="Equation.DSMT4">
                  <p:embed/>
                </p:oleObj>
              </mc:Choice>
              <mc:Fallback>
                <p:oleObj name="" r:id="rId8" imgW="876300" imgH="444500" progId="Equation.DSMT4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579235" y="3127375"/>
                        <a:ext cx="1998980" cy="1014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43230" y="3353435"/>
            <a:ext cx="8496300" cy="57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 smtClean="0">
                <a:latin typeface="Times New Roman" panose="02020603050405020304" pitchFamily="18" charset="0"/>
              </a:rPr>
              <a:t>3. </a:t>
            </a:r>
            <a:r>
              <a:rPr lang="zh-CN" altLang="en-US" sz="2400" b="1" dirty="0" smtClean="0">
                <a:latin typeface="Times New Roman" panose="02020603050405020304" pitchFamily="18" charset="0"/>
              </a:rPr>
              <a:t>气球在体积为</a:t>
            </a:r>
            <a:r>
              <a:rPr lang="zh-CN" altLang="zh-CN" sz="2400" b="1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2400" b="1" i="1" dirty="0" smtClean="0">
                <a:latin typeface="Times New Roman" panose="02020603050405020304" pitchFamily="18" charset="0"/>
              </a:rPr>
              <a:t>v</a:t>
            </a:r>
            <a:r>
              <a:rPr lang="zh-CN" altLang="zh-CN" sz="2400" b="1" baseline="-25000" dirty="0" smtClean="0">
                <a:latin typeface="Times New Roman" panose="02020603050405020304" pitchFamily="18" charset="0"/>
              </a:rPr>
              <a:t>0 </a:t>
            </a:r>
            <a:r>
              <a:rPr lang="zh-CN" altLang="en-US" sz="2400" b="1" dirty="0">
                <a:latin typeface="Times New Roman" panose="02020603050405020304" pitchFamily="18" charset="0"/>
              </a:rPr>
              <a:t>时</a:t>
            </a:r>
            <a:r>
              <a:rPr lang="zh-CN" sz="2400" b="1" dirty="0" smtClean="0">
                <a:latin typeface="Times New Roman" panose="02020603050405020304" pitchFamily="18" charset="0"/>
              </a:rPr>
              <a:t>的瞬时</a:t>
            </a:r>
            <a:r>
              <a:rPr lang="zh-CN" altLang="en-US" sz="2400" b="1" dirty="0" smtClean="0">
                <a:latin typeface="Times New Roman" panose="02020603050405020304" pitchFamily="18" charset="0"/>
              </a:rPr>
              <a:t>膨胀</a:t>
            </a:r>
            <a:r>
              <a:rPr lang="zh-CN" sz="2400" b="1" dirty="0" smtClean="0">
                <a:latin typeface="Times New Roman" panose="02020603050405020304" pitchFamily="18" charset="0"/>
              </a:rPr>
              <a:t>率</a:t>
            </a:r>
            <a:r>
              <a:rPr lang="zh-CN" sz="2400" b="1" dirty="0">
                <a:latin typeface="Times New Roman" panose="02020603050405020304" pitchFamily="18" charset="0"/>
              </a:rPr>
              <a:t>怎样表示</a:t>
            </a:r>
            <a:r>
              <a:rPr lang="zh-CN" altLang="zh-CN" sz="2400" b="1" dirty="0">
                <a:latin typeface="Times New Roman" panose="02020603050405020304" pitchFamily="18" charset="0"/>
              </a:rPr>
              <a:t>?</a:t>
            </a:r>
            <a:endParaRPr lang="zh-CN" altLang="zh-CN" sz="24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ldLvl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1" descr="校徽＋校字 (1)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7" y="24063"/>
            <a:ext cx="1819113" cy="4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7"/>
          <p:cNvSpPr>
            <a:spLocks noChangeArrowheads="1"/>
          </p:cNvSpPr>
          <p:nvPr/>
        </p:nvSpPr>
        <p:spPr bwMode="auto">
          <a:xfrm>
            <a:off x="37836" y="13412"/>
            <a:ext cx="1259469" cy="49149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000" b="1" noProof="1" smtClean="0">
                <a:solidFill>
                  <a:schemeClr val="bg1"/>
                </a:solidFill>
                <a:latin typeface="华文行楷" panose="02010800040101010101" pitchFamily="2" charset="-122"/>
                <a:ea typeface="微软雅黑" panose="020B0503020204020204" charset="-122"/>
                <a:cs typeface="黑体" panose="02010609060101010101" pitchFamily="49" charset="-122"/>
              </a:rPr>
              <a:t>问题探究</a:t>
            </a:r>
            <a:endParaRPr lang="zh-CN" altLang="en-US" sz="2000" b="1" noProof="1">
              <a:solidFill>
                <a:schemeClr val="bg1"/>
              </a:solidFill>
              <a:latin typeface="华文行楷" panose="02010800040101010101" pitchFamily="2" charset="-122"/>
              <a:ea typeface="微软雅黑" panose="020B0503020204020204" charset="-122"/>
              <a:cs typeface="黑体" panose="02010609060101010101" pitchFamily="49" charset="-122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1130" y="647874"/>
            <a:ext cx="7536815" cy="57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 smtClean="0">
                <a:latin typeface="Times New Roman" panose="02020603050405020304" pitchFamily="18" charset="0"/>
              </a:rPr>
              <a:t>4. </a:t>
            </a:r>
            <a:r>
              <a:rPr lang="zh-CN" altLang="en-US" sz="2400" b="1" dirty="0" smtClean="0">
                <a:latin typeface="Times New Roman" panose="02020603050405020304" pitchFamily="18" charset="0"/>
              </a:rPr>
              <a:t>一般地，</a:t>
            </a:r>
            <a:r>
              <a:rPr lang="zh-CN" sz="2400" b="1" dirty="0" smtClean="0">
                <a:latin typeface="Times New Roman" panose="02020603050405020304" pitchFamily="18" charset="0"/>
              </a:rPr>
              <a:t>函数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f </a:t>
            </a:r>
            <a:r>
              <a:rPr lang="zh-CN" altLang="zh-CN" sz="2400" dirty="0">
                <a:latin typeface="Times New Roman" panose="02020603050405020304" pitchFamily="18" charset="0"/>
              </a:rPr>
              <a:t>(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</a:t>
            </a:r>
            <a:r>
              <a:rPr lang="zh-CN" altLang="zh-CN" sz="2400" dirty="0">
                <a:latin typeface="Times New Roman" panose="02020603050405020304" pitchFamily="18" charset="0"/>
              </a:rPr>
              <a:t>)</a:t>
            </a:r>
            <a:r>
              <a:rPr lang="zh-CN" sz="2400" b="1" dirty="0">
                <a:latin typeface="Times New Roman" panose="02020603050405020304" pitchFamily="18" charset="0"/>
              </a:rPr>
              <a:t>在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 </a:t>
            </a:r>
            <a:r>
              <a:rPr lang="zh-CN" altLang="zh-CN" sz="2400" dirty="0">
                <a:latin typeface="Times New Roman" panose="02020603050405020304" pitchFamily="18" charset="0"/>
              </a:rPr>
              <a:t>=</a:t>
            </a:r>
            <a:r>
              <a:rPr lang="zh-CN" altLang="zh-CN" sz="2400" b="1" dirty="0">
                <a:latin typeface="Times New Roman" panose="02020603050405020304" pitchFamily="18" charset="0"/>
              </a:rPr>
              <a:t> </a:t>
            </a:r>
            <a:r>
              <a:rPr lang="zh-CN" altLang="zh-CN" sz="2400" b="1" i="1" dirty="0">
                <a:latin typeface="Times New Roman" panose="02020603050405020304" pitchFamily="18" charset="0"/>
              </a:rPr>
              <a:t>x</a:t>
            </a:r>
            <a:r>
              <a:rPr lang="zh-CN" altLang="zh-CN" sz="2400" b="1" baseline="-25000" dirty="0">
                <a:latin typeface="Times New Roman" panose="02020603050405020304" pitchFamily="18" charset="0"/>
              </a:rPr>
              <a:t>0 </a:t>
            </a:r>
            <a:r>
              <a:rPr lang="zh-CN" sz="2400" b="1" dirty="0">
                <a:latin typeface="Times New Roman" panose="02020603050405020304" pitchFamily="18" charset="0"/>
              </a:rPr>
              <a:t>处的瞬时变化率怎样表示</a:t>
            </a:r>
            <a:r>
              <a:rPr lang="zh-CN" altLang="zh-CN" sz="2400" b="1" dirty="0">
                <a:latin typeface="Times New Roman" panose="02020603050405020304" pitchFamily="18" charset="0"/>
              </a:rPr>
              <a:t>?</a:t>
            </a:r>
            <a:endParaRPr lang="zh-CN" altLang="zh-CN" sz="24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881380" y="1880235"/>
          <a:ext cx="690626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75" name="" r:id="rId2" imgW="2108200" imgH="393700" progId="Equation.DSMT4">
                  <p:embed/>
                </p:oleObj>
              </mc:Choice>
              <mc:Fallback>
                <p:oleObj name="" r:id="rId2" imgW="2108200" imgH="393700" progId="Equation.DSMT4">
                  <p:embed/>
                  <p:pic>
                    <p:nvPicPr>
                      <p:cNvPr id="0" name="图片 2334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380" y="1880235"/>
                        <a:ext cx="690626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36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36"/>
</p:tagLst>
</file>

<file path=ppt/tags/tag3.xml><?xml version="1.0" encoding="utf-8"?>
<p:tagLst xmlns:p="http://schemas.openxmlformats.org/presentationml/2006/main">
  <p:tag name="KSO_WM_TEMPLATE_CATEGORY" val="custom"/>
  <p:tag name="KSO_WM_TEMPLATE_INDEX" val="36"/>
  <p:tag name="KSO_WM_TAG_VERSION" val="1.0"/>
  <p:tag name="KSO_WM_SLIDE_ID" val="custom36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50*144"/>
  <p:tag name="KSO_WM_SLIDE_SIZE" val="621*343"/>
</p:tagLst>
</file>

<file path=ppt/tags/tag4.xml><?xml version="1.0" encoding="utf-8"?>
<p:tagLst xmlns:p="http://schemas.openxmlformats.org/presentationml/2006/main">
  <p:tag name="KSO_WM_TEMPLATE_CATEGORY" val="custom"/>
  <p:tag name="KSO_WM_TEMPLATE_INDEX" val="36"/>
</p:tagLst>
</file>

<file path=ppt/tags/tag5.xml><?xml version="1.0" encoding="utf-8"?>
<p:tagLst xmlns:p="http://schemas.openxmlformats.org/presentationml/2006/main">
  <p:tag name="KSO_WM_TEMPLATE_CATEGORY" val="custom"/>
  <p:tag name="KSO_WM_TEMPLATE_INDEX" val="36"/>
</p:tagLst>
</file>

<file path=ppt/theme/theme1.xml><?xml version="1.0" encoding="utf-8"?>
<a:theme xmlns:a="http://schemas.openxmlformats.org/drawingml/2006/main" name="默认设计模板">
  <a:themeElements>
    <a:clrScheme name="自定义 6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B262C"/>
      </a:accent1>
      <a:accent2>
        <a:srgbClr val="00BAF7"/>
      </a:accent2>
      <a:accent3>
        <a:srgbClr val="921519"/>
      </a:accent3>
      <a:accent4>
        <a:srgbClr val="F96D00"/>
      </a:accent4>
      <a:accent5>
        <a:srgbClr val="E4ECF8"/>
      </a:accent5>
      <a:accent6>
        <a:srgbClr val="FFCC00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1336</Words>
  <Application>WPS 演示</Application>
  <PresentationFormat>全屏显示(16:9)</PresentationFormat>
  <Paragraphs>162</Paragraphs>
  <Slides>18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54</vt:i4>
      </vt:variant>
      <vt:variant>
        <vt:lpstr>幻灯片标题</vt:lpstr>
      </vt:variant>
      <vt:variant>
        <vt:i4>18</vt:i4>
      </vt:variant>
    </vt:vector>
  </HeadingPairs>
  <TitlesOfParts>
    <vt:vector size="83" baseType="lpstr">
      <vt:lpstr>Arial</vt:lpstr>
      <vt:lpstr>宋体</vt:lpstr>
      <vt:lpstr>Wingdings</vt:lpstr>
      <vt:lpstr>黑体</vt:lpstr>
      <vt:lpstr>Calibri</vt:lpstr>
      <vt:lpstr>微软雅黑</vt:lpstr>
      <vt:lpstr>华文行楷</vt:lpstr>
      <vt:lpstr>Times New Roman</vt:lpstr>
      <vt:lpstr>楷体</vt:lpstr>
      <vt:lpstr>Arial Unicode MS</vt:lpstr>
      <vt:lpstr>默认设计模板</vt:lpstr>
      <vt:lpstr>Word.Document.8</vt:lpstr>
      <vt:lpstr>Word.Document.8</vt:lpstr>
      <vt:lpstr>Word.Document.8</vt:lpstr>
      <vt:lpstr>Equation.DSMT4</vt:lpstr>
      <vt:lpstr>Equation.3</vt:lpstr>
      <vt:lpstr>Equation.3</vt:lpstr>
      <vt:lpstr>Equation.DSMT4</vt:lpstr>
      <vt:lpstr>Equation.DSMT4</vt:lpstr>
      <vt:lpstr>Equation.3</vt:lpstr>
      <vt:lpstr>Equation.3</vt:lpstr>
      <vt:lpstr>Equation.DSMT4</vt:lpstr>
      <vt:lpstr>Equation.DSMT4</vt:lpstr>
      <vt:lpstr>Equation.3</vt:lpstr>
      <vt:lpstr>Equation.3</vt:lpstr>
      <vt:lpstr>Equation.DSMT4</vt:lpstr>
      <vt:lpstr>Equation.DSMT4</vt:lpstr>
      <vt:lpstr>Equation.DSMT4</vt:lpstr>
      <vt:lpstr>Equation.3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苯宝宝</cp:lastModifiedBy>
  <cp:revision>345</cp:revision>
  <dcterms:created xsi:type="dcterms:W3CDTF">2016-11-11T12:37:00Z</dcterms:created>
  <dcterms:modified xsi:type="dcterms:W3CDTF">2018-11-19T00:54:30Z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2052-10.1.0.7668</vt:lpwstr>
  </property>
  <property fmtid="{D5CDD505-2E9C-101B-9397-08002B2CF9AE}" pid="3" name="KSORubyTemplateID">
    <vt:lpwstr>13</vt:lpwstr>
  </property>
</Properties>
</file>